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3" r:id="rId3"/>
    <p:sldId id="257" r:id="rId4"/>
    <p:sldId id="264" r:id="rId5"/>
    <p:sldId id="258" r:id="rId6"/>
    <p:sldId id="274" r:id="rId7"/>
    <p:sldId id="265" r:id="rId8"/>
  </p:sldIdLst>
  <p:sldSz cx="12192000" cy="6858000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C3FF"/>
    <a:srgbClr val="7DFF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D03CDC-9EC8-933A-3C34-0D4EB9B4D3B6}" v="125" dt="2022-06-08T13:54:42.947"/>
    <p1510:client id="{CA54EC08-DC35-4983-896A-F3E9665127E3}" v="50" dt="2022-06-08T13:17:27.1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279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432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20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16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80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08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35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9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9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97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33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669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s://commons.wikimedia.org/wiki/Category:Variations_on_flags_of_Wales" TargetMode="External"/><Relationship Id="rId7" Type="http://schemas.openxmlformats.org/officeDocument/2006/relationships/hyperlink" Target="http://aethersb.deviantart.com/art/welsh-dragon-15308721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11" Type="http://schemas.openxmlformats.org/officeDocument/2006/relationships/hyperlink" Target="https://creativecommons.org/licenses/by-sa/3.0/" TargetMode="External"/><Relationship Id="rId5" Type="http://schemas.openxmlformats.org/officeDocument/2006/relationships/hyperlink" Target="https://commons.wikimedia.org/wiki/Category:National_flag_of_Wales" TargetMode="External"/><Relationship Id="rId10" Type="http://schemas.openxmlformats.org/officeDocument/2006/relationships/hyperlink" Target="https://creativecommons.org/licenses/by/3.0/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://cy.wikipedia.org/wiki/Owain_Glyn_D%C5%B5r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Category:Variations_on_flags_of_Wales" TargetMode="External"/><Relationship Id="rId7" Type="http://schemas.openxmlformats.org/officeDocument/2006/relationships/hyperlink" Target="https://creativecommons.org/licenses/by-nc/3.0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hyperlink" Target="http://www.pngall.com/computer-pc-png" TargetMode="Externa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thsnotesplus.com/2019/06/one-two-three-four.html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4522156"/>
            <a:ext cx="5609222" cy="1363215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GB" sz="4400" dirty="0" err="1">
                <a:latin typeface="Algerian"/>
              </a:rPr>
              <a:t>Cwricwlwm</a:t>
            </a:r>
            <a:r>
              <a:rPr lang="en-GB" sz="4400" dirty="0">
                <a:latin typeface="Algerian"/>
              </a:rPr>
              <a:t> </a:t>
            </a:r>
            <a:r>
              <a:rPr lang="en-GB" sz="4400" dirty="0" err="1">
                <a:latin typeface="Algerian"/>
              </a:rPr>
              <a:t>newydd</a:t>
            </a:r>
            <a:r>
              <a:rPr lang="en-GB" sz="4400" dirty="0">
                <a:latin typeface="Algerian"/>
              </a:rPr>
              <a:t> I </a:t>
            </a:r>
            <a:r>
              <a:rPr lang="en-GB" sz="4400" dirty="0" err="1" smtClean="0">
                <a:latin typeface="Algerian"/>
              </a:rPr>
              <a:t>Gymru</a:t>
            </a:r>
            <a:r>
              <a:rPr lang="en-GB" sz="4400" dirty="0" smtClean="0">
                <a:latin typeface="Algerian"/>
              </a:rPr>
              <a:t/>
            </a:r>
            <a:br>
              <a:rPr lang="en-GB" sz="4400" dirty="0" smtClean="0">
                <a:latin typeface="Algerian"/>
              </a:rPr>
            </a:br>
            <a:r>
              <a:rPr lang="en-GB" sz="4400" dirty="0" smtClean="0">
                <a:latin typeface="Algerian"/>
              </a:rPr>
              <a:t>New curriculum for Wales</a:t>
            </a:r>
            <a:endParaRPr lang="en-GB" sz="4400" dirty="0">
              <a:latin typeface="Algeri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54296" y="3945418"/>
            <a:ext cx="5609219" cy="576738"/>
          </a:xfrm>
        </p:spPr>
        <p:txBody>
          <a:bodyPr anchor="b">
            <a:normAutofit/>
          </a:bodyPr>
          <a:lstStyle/>
          <a:p>
            <a:pPr algn="l"/>
            <a:endParaRPr lang="en-GB" sz="200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F6E384F5-137A-40B1-97F0-694CC6ECD59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113091"/>
            <a:ext cx="3730752" cy="4735782"/>
          </a:xfrm>
          <a:custGeom>
            <a:avLst/>
            <a:gdLst>
              <a:gd name="connsiteX0" fmla="*/ 640080 w 3730752"/>
              <a:gd name="connsiteY0" fmla="*/ 0 h 4735782"/>
              <a:gd name="connsiteX1" fmla="*/ 3730752 w 3730752"/>
              <a:gd name="connsiteY1" fmla="*/ 3090672 h 4735782"/>
              <a:gd name="connsiteX2" fmla="*/ 3357725 w 3730752"/>
              <a:gd name="connsiteY2" fmla="*/ 4563870 h 4735782"/>
              <a:gd name="connsiteX3" fmla="*/ 3253285 w 3730752"/>
              <a:gd name="connsiteY3" fmla="*/ 4735782 h 4735782"/>
              <a:gd name="connsiteX4" fmla="*/ 0 w 3730752"/>
              <a:gd name="connsiteY4" fmla="*/ 4735782 h 4735782"/>
              <a:gd name="connsiteX5" fmla="*/ 0 w 3730752"/>
              <a:gd name="connsiteY5" fmla="*/ 67215 h 4735782"/>
              <a:gd name="connsiteX6" fmla="*/ 17202 w 3730752"/>
              <a:gd name="connsiteY6" fmla="*/ 62792 h 4735782"/>
              <a:gd name="connsiteX7" fmla="*/ 640080 w 3730752"/>
              <a:gd name="connsiteY7" fmla="*/ 0 h 473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0752" h="4735782">
                <a:moveTo>
                  <a:pt x="640080" y="0"/>
                </a:moveTo>
                <a:cubicBezTo>
                  <a:pt x="2347011" y="0"/>
                  <a:pt x="3730752" y="1383741"/>
                  <a:pt x="3730752" y="3090672"/>
                </a:cubicBezTo>
                <a:cubicBezTo>
                  <a:pt x="3730752" y="3624088"/>
                  <a:pt x="3595621" y="4125943"/>
                  <a:pt x="3357725" y="4563870"/>
                </a:cubicBezTo>
                <a:lnTo>
                  <a:pt x="3253285" y="4735782"/>
                </a:lnTo>
                <a:lnTo>
                  <a:pt x="0" y="4735782"/>
                </a:lnTo>
                <a:lnTo>
                  <a:pt x="0" y="67215"/>
                </a:lnTo>
                <a:lnTo>
                  <a:pt x="17202" y="62792"/>
                </a:lnTo>
                <a:cubicBezTo>
                  <a:pt x="218397" y="21621"/>
                  <a:pt x="426714" y="0"/>
                  <a:pt x="64008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DBC4630-03DA-474F-BBCB-BA3AE6B317A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1982" y="-4332"/>
            <a:ext cx="4242816" cy="2454158"/>
          </a:xfrm>
          <a:custGeom>
            <a:avLst/>
            <a:gdLst>
              <a:gd name="connsiteX0" fmla="*/ 28633 w 4242816"/>
              <a:gd name="connsiteY0" fmla="*/ 0 h 2454158"/>
              <a:gd name="connsiteX1" fmla="*/ 4214183 w 4242816"/>
              <a:gd name="connsiteY1" fmla="*/ 0 h 2454158"/>
              <a:gd name="connsiteX2" fmla="*/ 4231864 w 4242816"/>
              <a:gd name="connsiteY2" fmla="*/ 115848 h 2454158"/>
              <a:gd name="connsiteX3" fmla="*/ 4242816 w 4242816"/>
              <a:gd name="connsiteY3" fmla="*/ 332750 h 2454158"/>
              <a:gd name="connsiteX4" fmla="*/ 2121408 w 4242816"/>
              <a:gd name="connsiteY4" fmla="*/ 2454158 h 2454158"/>
              <a:gd name="connsiteX5" fmla="*/ 0 w 4242816"/>
              <a:gd name="connsiteY5" fmla="*/ 332750 h 2454158"/>
              <a:gd name="connsiteX6" fmla="*/ 10953 w 4242816"/>
              <a:gd name="connsiteY6" fmla="*/ 115848 h 245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2816" h="2454158">
                <a:moveTo>
                  <a:pt x="28633" y="0"/>
                </a:moveTo>
                <a:lnTo>
                  <a:pt x="4214183" y="0"/>
                </a:lnTo>
                <a:lnTo>
                  <a:pt x="4231864" y="115848"/>
                </a:lnTo>
                <a:cubicBezTo>
                  <a:pt x="4239106" y="187164"/>
                  <a:pt x="4242816" y="259524"/>
                  <a:pt x="4242816" y="332750"/>
                </a:cubicBezTo>
                <a:cubicBezTo>
                  <a:pt x="4242816" y="1504371"/>
                  <a:pt x="3293029" y="2454158"/>
                  <a:pt x="2121408" y="2454158"/>
                </a:cubicBezTo>
                <a:cubicBezTo>
                  <a:pt x="949787" y="2454158"/>
                  <a:pt x="0" y="1504371"/>
                  <a:pt x="0" y="332750"/>
                </a:cubicBezTo>
                <a:cubicBezTo>
                  <a:pt x="0" y="259524"/>
                  <a:pt x="3710" y="187164"/>
                  <a:pt x="10953" y="115848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12" descr="Logo&#10;&#10;Description automatically generated">
            <a:extLst>
              <a:ext uri="{FF2B5EF4-FFF2-40B4-BE49-F238E27FC236}">
                <a16:creationId xmlns:a16="http://schemas.microsoft.com/office/drawing/2014/main" id="{F92C2A52-1BB9-6B1F-5646-F593B623B9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t="22148" r="1" b="19462"/>
          <a:stretch/>
        </p:blipFill>
        <p:spPr>
          <a:xfrm>
            <a:off x="1246574" y="10"/>
            <a:ext cx="3913632" cy="2285224"/>
          </a:xfrm>
          <a:custGeom>
            <a:avLst/>
            <a:gdLst/>
            <a:ahLst/>
            <a:cxnLst/>
            <a:rect l="l" t="t" r="r" b="b"/>
            <a:pathLst>
              <a:path w="3913632" h="2285234">
                <a:moveTo>
                  <a:pt x="29691" y="0"/>
                </a:moveTo>
                <a:lnTo>
                  <a:pt x="3883942" y="0"/>
                </a:lnTo>
                <a:lnTo>
                  <a:pt x="3903529" y="128345"/>
                </a:lnTo>
                <a:cubicBezTo>
                  <a:pt x="3910210" y="194127"/>
                  <a:pt x="3913632" y="260873"/>
                  <a:pt x="3913632" y="328418"/>
                </a:cubicBezTo>
                <a:cubicBezTo>
                  <a:pt x="3913632" y="1409138"/>
                  <a:pt x="3037536" y="2285234"/>
                  <a:pt x="1956816" y="2285234"/>
                </a:cubicBezTo>
                <a:cubicBezTo>
                  <a:pt x="876096" y="2285234"/>
                  <a:pt x="0" y="1409138"/>
                  <a:pt x="0" y="328418"/>
                </a:cubicBezTo>
                <a:cubicBezTo>
                  <a:pt x="0" y="260873"/>
                  <a:pt x="3422" y="194127"/>
                  <a:pt x="10103" y="128345"/>
                </a:cubicBezTo>
                <a:close/>
              </a:path>
            </a:pathLst>
          </a:custGeom>
        </p:spPr>
      </p:pic>
      <p:pic>
        <p:nvPicPr>
          <p:cNvPr id="4" name="Picture 9">
            <a:extLst>
              <a:ext uri="{FF2B5EF4-FFF2-40B4-BE49-F238E27FC236}">
                <a16:creationId xmlns:a16="http://schemas.microsoft.com/office/drawing/2014/main" id="{D508ADB7-F65C-D69B-E710-3597E968EC7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rcRect l="1811"/>
          <a:stretch/>
        </p:blipFill>
        <p:spPr>
          <a:xfrm>
            <a:off x="20" y="2279205"/>
            <a:ext cx="3564618" cy="4569668"/>
          </a:xfrm>
          <a:custGeom>
            <a:avLst/>
            <a:gdLst/>
            <a:ahLst/>
            <a:cxnLst/>
            <a:rect l="l" t="t" r="r" b="b"/>
            <a:pathLst>
              <a:path w="3564638" h="4569668">
                <a:moveTo>
                  <a:pt x="640080" y="0"/>
                </a:moveTo>
                <a:cubicBezTo>
                  <a:pt x="2255269" y="0"/>
                  <a:pt x="3564638" y="1309369"/>
                  <a:pt x="3564638" y="2924558"/>
                </a:cubicBezTo>
                <a:cubicBezTo>
                  <a:pt x="3564638" y="3530254"/>
                  <a:pt x="3380508" y="4092944"/>
                  <a:pt x="3065170" y="4559707"/>
                </a:cubicBezTo>
                <a:lnTo>
                  <a:pt x="3057720" y="4569668"/>
                </a:lnTo>
                <a:lnTo>
                  <a:pt x="0" y="4569668"/>
                </a:lnTo>
                <a:lnTo>
                  <a:pt x="0" y="72448"/>
                </a:lnTo>
                <a:lnTo>
                  <a:pt x="50679" y="59417"/>
                </a:lnTo>
                <a:cubicBezTo>
                  <a:pt x="241061" y="20459"/>
                  <a:pt x="438181" y="0"/>
                  <a:pt x="640080" y="0"/>
                </a:cubicBezTo>
                <a:close/>
              </a:path>
            </a:pathLst>
          </a:custGeom>
        </p:spPr>
      </p:pic>
      <p:sp>
        <p:nvSpPr>
          <p:cNvPr id="19" name="Oval 18">
            <a:extLst>
              <a:ext uri="{FF2B5EF4-FFF2-40B4-BE49-F238E27FC236}">
                <a16:creationId xmlns:a16="http://schemas.microsoft.com/office/drawing/2014/main" id="{78418A25-6EAC-4140-BFE6-284E1925B5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47279" y="615908"/>
            <a:ext cx="3182112" cy="3182112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F558134B-99F0-9307-F3EA-802866D523D1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837473B0-CC2E-450A-ABE3-18F120FF3D39}">
                <a1611:picAttrSrcUrl xmlns:a1611="http://schemas.microsoft.com/office/drawing/2016/11/main" xmlns="" r:id="rId7"/>
              </a:ext>
            </a:extLst>
          </a:blip>
          <a:srcRect l="18377" r="19125" b="3"/>
          <a:stretch/>
        </p:blipFill>
        <p:spPr>
          <a:xfrm>
            <a:off x="5511871" y="780500"/>
            <a:ext cx="2852928" cy="2852928"/>
          </a:xfrm>
          <a:custGeom>
            <a:avLst/>
            <a:gdLst/>
            <a:ahLst/>
            <a:cxnLst/>
            <a:rect l="l" t="t" r="r" b="b"/>
            <a:pathLst>
              <a:path w="2852928" h="2852928">
                <a:moveTo>
                  <a:pt x="1426464" y="0"/>
                </a:moveTo>
                <a:cubicBezTo>
                  <a:pt x="2214278" y="0"/>
                  <a:pt x="2852928" y="638650"/>
                  <a:pt x="2852928" y="1426464"/>
                </a:cubicBezTo>
                <a:cubicBezTo>
                  <a:pt x="2852928" y="2214278"/>
                  <a:pt x="2214278" y="2852928"/>
                  <a:pt x="1426464" y="2852928"/>
                </a:cubicBezTo>
                <a:cubicBezTo>
                  <a:pt x="638650" y="2852928"/>
                  <a:pt x="0" y="2214278"/>
                  <a:pt x="0" y="1426464"/>
                </a:cubicBezTo>
                <a:cubicBezTo>
                  <a:pt x="0" y="638650"/>
                  <a:pt x="638650" y="0"/>
                  <a:pt x="1426464" y="0"/>
                </a:cubicBezTo>
                <a:close/>
              </a:path>
            </a:pathLst>
          </a:custGeom>
        </p:spPr>
      </p:pic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31103AB2-C090-458F-B752-294F23AFA8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52568" y="-4331"/>
            <a:ext cx="3439432" cy="3785157"/>
          </a:xfrm>
          <a:custGeom>
            <a:avLst/>
            <a:gdLst>
              <a:gd name="connsiteX0" fmla="*/ 198262 w 3439432"/>
              <a:gd name="connsiteY0" fmla="*/ 0 h 3785157"/>
              <a:gd name="connsiteX1" fmla="*/ 3439432 w 3439432"/>
              <a:gd name="connsiteY1" fmla="*/ 0 h 3785157"/>
              <a:gd name="connsiteX2" fmla="*/ 3439432 w 3439432"/>
              <a:gd name="connsiteY2" fmla="*/ 3697836 h 3785157"/>
              <a:gd name="connsiteX3" fmla="*/ 3318024 w 3439432"/>
              <a:gd name="connsiteY3" fmla="*/ 3729054 h 3785157"/>
              <a:gd name="connsiteX4" fmla="*/ 2761488 w 3439432"/>
              <a:gd name="connsiteY4" fmla="*/ 3785157 h 3785157"/>
              <a:gd name="connsiteX5" fmla="*/ 0 w 3439432"/>
              <a:gd name="connsiteY5" fmla="*/ 1023669 h 3785157"/>
              <a:gd name="connsiteX6" fmla="*/ 124151 w 3439432"/>
              <a:gd name="connsiteY6" fmla="*/ 202487 h 37851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9432" h="3785157">
                <a:moveTo>
                  <a:pt x="198262" y="0"/>
                </a:moveTo>
                <a:lnTo>
                  <a:pt x="3439432" y="0"/>
                </a:lnTo>
                <a:lnTo>
                  <a:pt x="3439432" y="3697836"/>
                </a:lnTo>
                <a:lnTo>
                  <a:pt x="3318024" y="3729054"/>
                </a:lnTo>
                <a:cubicBezTo>
                  <a:pt x="3138258" y="3765839"/>
                  <a:pt x="2952129" y="3785157"/>
                  <a:pt x="2761488" y="3785157"/>
                </a:cubicBezTo>
                <a:cubicBezTo>
                  <a:pt x="1236360" y="3785157"/>
                  <a:pt x="0" y="2548797"/>
                  <a:pt x="0" y="1023669"/>
                </a:cubicBezTo>
                <a:cubicBezTo>
                  <a:pt x="0" y="737708"/>
                  <a:pt x="43466" y="461898"/>
                  <a:pt x="124151" y="20248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9" name="Picture 9">
            <a:extLst>
              <a:ext uri="{FF2B5EF4-FFF2-40B4-BE49-F238E27FC236}">
                <a16:creationId xmlns:a16="http://schemas.microsoft.com/office/drawing/2014/main" id="{8CB70D79-A1AC-DEFD-AC26-600C198823DD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837473B0-CC2E-450A-ABE3-18F120FF3D39}">
                <a1611:picAttrSrcUrl xmlns:a1611="http://schemas.microsoft.com/office/drawing/2016/11/main" xmlns="" r:id="rId9"/>
              </a:ext>
            </a:extLst>
          </a:blip>
          <a:srcRect l="27815" r="4349" b="-2"/>
          <a:stretch/>
        </p:blipFill>
        <p:spPr>
          <a:xfrm>
            <a:off x="8918761" y="-4331"/>
            <a:ext cx="3273238" cy="3618965"/>
          </a:xfrm>
          <a:custGeom>
            <a:avLst/>
            <a:gdLst/>
            <a:ahLst/>
            <a:cxnLst/>
            <a:rect l="l" t="t" r="r" b="b"/>
            <a:pathLst>
              <a:path w="3273238" h="3618965">
                <a:moveTo>
                  <a:pt x="210437" y="0"/>
                </a:moveTo>
                <a:lnTo>
                  <a:pt x="3273238" y="0"/>
                </a:lnTo>
                <a:lnTo>
                  <a:pt x="3273238" y="3526409"/>
                </a:lnTo>
                <a:lnTo>
                  <a:pt x="3118338" y="3566238"/>
                </a:lnTo>
                <a:cubicBezTo>
                  <a:pt x="2949390" y="3600810"/>
                  <a:pt x="2774463" y="3618965"/>
                  <a:pt x="2595295" y="3618965"/>
                </a:cubicBezTo>
                <a:cubicBezTo>
                  <a:pt x="1161953" y="3618965"/>
                  <a:pt x="0" y="2457012"/>
                  <a:pt x="0" y="1023670"/>
                </a:cubicBezTo>
                <a:cubicBezTo>
                  <a:pt x="0" y="665335"/>
                  <a:pt x="72622" y="323961"/>
                  <a:pt x="203951" y="13464"/>
                </a:cubicBezTo>
                <a:close/>
              </a:path>
            </a:pathLst>
          </a:cu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B3D9F9C-38AC-A928-9AAC-D300D62C110B}"/>
              </a:ext>
            </a:extLst>
          </p:cNvPr>
          <p:cNvSpPr txBox="1"/>
          <p:nvPr/>
        </p:nvSpPr>
        <p:spPr>
          <a:xfrm>
            <a:off x="9990755" y="6870700"/>
            <a:ext cx="2201245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BD560D-D568-8186-8AF3-0D9A3E1280FC}"/>
              </a:ext>
            </a:extLst>
          </p:cNvPr>
          <p:cNvSpPr txBox="1"/>
          <p:nvPr/>
        </p:nvSpPr>
        <p:spPr>
          <a:xfrm>
            <a:off x="7656586" y="6870700"/>
            <a:ext cx="2321469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BY-SA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83459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11">
            <a:extLst>
              <a:ext uri="{FF2B5EF4-FFF2-40B4-BE49-F238E27FC236}">
                <a16:creationId xmlns:a16="http://schemas.microsoft.com/office/drawing/2014/main" id="{C4E4288A-DFC8-40A2-90E5-70E851A933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13">
            <a:extLst>
              <a:ext uri="{FF2B5EF4-FFF2-40B4-BE49-F238E27FC236}">
                <a16:creationId xmlns:a16="http://schemas.microsoft.com/office/drawing/2014/main" id="{B63C2D82-D4FA-4A37-BB01-1E7B21E4FF2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5199" y="634058"/>
            <a:ext cx="1128382" cy="847206"/>
            <a:chOff x="5307830" y="325570"/>
            <a:chExt cx="1128382" cy="847206"/>
          </a:xfrm>
        </p:grpSpPr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C94E7FEF-0CE9-4AC2-94BB-02230C6DC0D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307830" y="577396"/>
              <a:ext cx="675351" cy="595380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EB546CC0-C1BC-48D2-8DA9-4B60283165C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5885720" y="325570"/>
              <a:ext cx="550492" cy="485306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199" y="1371190"/>
            <a:ext cx="4787331" cy="1574333"/>
          </a:xfrm>
        </p:spPr>
        <p:txBody>
          <a:bodyPr anchor="b">
            <a:normAutofit/>
          </a:bodyPr>
          <a:lstStyle/>
          <a:p>
            <a:r>
              <a:rPr lang="en-GB" sz="4000">
                <a:latin typeface="Algerian"/>
              </a:rPr>
              <a:t>Y </a:t>
            </a:r>
            <a:r>
              <a:rPr lang="en-GB" sz="4000" err="1">
                <a:latin typeface="Algerian"/>
              </a:rPr>
              <a:t>cwricwlwm</a:t>
            </a:r>
            <a:r>
              <a:rPr lang="en-GB" sz="4000">
                <a:latin typeface="Algerian"/>
              </a:rPr>
              <a:t> </a:t>
            </a:r>
            <a:r>
              <a:rPr lang="en-GB" sz="4000" err="1">
                <a:latin typeface="Algerian"/>
              </a:rPr>
              <a:t>newydd</a:t>
            </a:r>
            <a:endParaRPr lang="en-GB" sz="4000">
              <a:latin typeface="Algerian"/>
            </a:endParaRPr>
          </a:p>
        </p:txBody>
      </p:sp>
      <p:sp>
        <p:nvSpPr>
          <p:cNvPr id="33" name="Freeform: Shape 17">
            <a:extLst>
              <a:ext uri="{FF2B5EF4-FFF2-40B4-BE49-F238E27FC236}">
                <a16:creationId xmlns:a16="http://schemas.microsoft.com/office/drawing/2014/main" id="{A9456821-26B9-4181-B181-305FB820DC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09641" y="2134209"/>
            <a:ext cx="4840399" cy="4290450"/>
          </a:xfrm>
          <a:custGeom>
            <a:avLst/>
            <a:gdLst>
              <a:gd name="connsiteX0" fmla="*/ 853538 w 2991693"/>
              <a:gd name="connsiteY0" fmla="*/ 0 h 2651787"/>
              <a:gd name="connsiteX1" fmla="*/ 2141030 w 2991693"/>
              <a:gd name="connsiteY1" fmla="*/ 0 h 2651787"/>
              <a:gd name="connsiteX2" fmla="*/ 2324957 w 2991693"/>
              <a:gd name="connsiteY2" fmla="*/ 103466 h 2651787"/>
              <a:gd name="connsiteX3" fmla="*/ 2968702 w 2991693"/>
              <a:gd name="connsiteY3" fmla="*/ 1218596 h 2651787"/>
              <a:gd name="connsiteX4" fmla="*/ 2968702 w 2991693"/>
              <a:gd name="connsiteY4" fmla="*/ 1433192 h 2651787"/>
              <a:gd name="connsiteX5" fmla="*/ 2324957 w 2991693"/>
              <a:gd name="connsiteY5" fmla="*/ 2548321 h 2651787"/>
              <a:gd name="connsiteX6" fmla="*/ 2141030 w 2991693"/>
              <a:gd name="connsiteY6" fmla="*/ 2651787 h 2651787"/>
              <a:gd name="connsiteX7" fmla="*/ 853538 w 2991693"/>
              <a:gd name="connsiteY7" fmla="*/ 2651787 h 2651787"/>
              <a:gd name="connsiteX8" fmla="*/ 669612 w 2991693"/>
              <a:gd name="connsiteY8" fmla="*/ 2548321 h 2651787"/>
              <a:gd name="connsiteX9" fmla="*/ 25866 w 2991693"/>
              <a:gd name="connsiteY9" fmla="*/ 1433192 h 2651787"/>
              <a:gd name="connsiteX10" fmla="*/ 25866 w 2991693"/>
              <a:gd name="connsiteY10" fmla="*/ 1218596 h 2651787"/>
              <a:gd name="connsiteX11" fmla="*/ 669612 w 2991693"/>
              <a:gd name="connsiteY11" fmla="*/ 103466 h 2651787"/>
              <a:gd name="connsiteX12" fmla="*/ 853538 w 2991693"/>
              <a:gd name="connsiteY12" fmla="*/ 0 h 265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1693" h="2651787">
                <a:moveTo>
                  <a:pt x="853538" y="0"/>
                </a:moveTo>
                <a:cubicBezTo>
                  <a:pt x="2141030" y="0"/>
                  <a:pt x="2141030" y="0"/>
                  <a:pt x="2141030" y="0"/>
                </a:cubicBezTo>
                <a:cubicBezTo>
                  <a:pt x="2206170" y="0"/>
                  <a:pt x="2290471" y="45985"/>
                  <a:pt x="2324957" y="103466"/>
                </a:cubicBezTo>
                <a:cubicBezTo>
                  <a:pt x="2968702" y="1218596"/>
                  <a:pt x="2968702" y="1218596"/>
                  <a:pt x="2968702" y="1218596"/>
                </a:cubicBezTo>
                <a:cubicBezTo>
                  <a:pt x="2999357" y="1279909"/>
                  <a:pt x="2999357" y="1371878"/>
                  <a:pt x="2968702" y="1433192"/>
                </a:cubicBezTo>
                <a:cubicBezTo>
                  <a:pt x="2324957" y="2548321"/>
                  <a:pt x="2324957" y="2548321"/>
                  <a:pt x="2324957" y="2548321"/>
                </a:cubicBezTo>
                <a:cubicBezTo>
                  <a:pt x="2290471" y="2605803"/>
                  <a:pt x="2206170" y="2651787"/>
                  <a:pt x="2141030" y="2651787"/>
                </a:cubicBezTo>
                <a:lnTo>
                  <a:pt x="853538" y="2651787"/>
                </a:lnTo>
                <a:cubicBezTo>
                  <a:pt x="784566" y="2651787"/>
                  <a:pt x="700266" y="2605803"/>
                  <a:pt x="669612" y="2548321"/>
                </a:cubicBezTo>
                <a:cubicBezTo>
                  <a:pt x="25866" y="1433192"/>
                  <a:pt x="25866" y="1433192"/>
                  <a:pt x="25866" y="1433192"/>
                </a:cubicBezTo>
                <a:cubicBezTo>
                  <a:pt x="-8621" y="1371878"/>
                  <a:pt x="-8621" y="1279909"/>
                  <a:pt x="25866" y="1218596"/>
                </a:cubicBezTo>
                <a:cubicBezTo>
                  <a:pt x="669612" y="103466"/>
                  <a:pt x="669612" y="103466"/>
                  <a:pt x="669612" y="103466"/>
                </a:cubicBezTo>
                <a:cubicBezTo>
                  <a:pt x="700266" y="45985"/>
                  <a:pt x="784566" y="0"/>
                  <a:pt x="853538" y="0"/>
                </a:cubicBezTo>
                <a:close/>
              </a:path>
            </a:pathLst>
          </a:custGeom>
          <a:noFill/>
          <a:ln w="50800" cmpd="sng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34" name="Freeform: Shape 19">
            <a:extLst>
              <a:ext uri="{FF2B5EF4-FFF2-40B4-BE49-F238E27FC236}">
                <a16:creationId xmlns:a16="http://schemas.microsoft.com/office/drawing/2014/main" id="{0035D6FE-7FA2-4D67-8767-6F7E98AB16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0608" y="421767"/>
            <a:ext cx="2847251" cy="2523756"/>
          </a:xfrm>
          <a:custGeom>
            <a:avLst/>
            <a:gdLst>
              <a:gd name="connsiteX0" fmla="*/ 853538 w 2991693"/>
              <a:gd name="connsiteY0" fmla="*/ 0 h 2651787"/>
              <a:gd name="connsiteX1" fmla="*/ 2141030 w 2991693"/>
              <a:gd name="connsiteY1" fmla="*/ 0 h 2651787"/>
              <a:gd name="connsiteX2" fmla="*/ 2324957 w 2991693"/>
              <a:gd name="connsiteY2" fmla="*/ 103466 h 2651787"/>
              <a:gd name="connsiteX3" fmla="*/ 2968702 w 2991693"/>
              <a:gd name="connsiteY3" fmla="*/ 1218596 h 2651787"/>
              <a:gd name="connsiteX4" fmla="*/ 2968702 w 2991693"/>
              <a:gd name="connsiteY4" fmla="*/ 1433192 h 2651787"/>
              <a:gd name="connsiteX5" fmla="*/ 2324957 w 2991693"/>
              <a:gd name="connsiteY5" fmla="*/ 2548321 h 2651787"/>
              <a:gd name="connsiteX6" fmla="*/ 2141030 w 2991693"/>
              <a:gd name="connsiteY6" fmla="*/ 2651787 h 2651787"/>
              <a:gd name="connsiteX7" fmla="*/ 853538 w 2991693"/>
              <a:gd name="connsiteY7" fmla="*/ 2651787 h 2651787"/>
              <a:gd name="connsiteX8" fmla="*/ 669612 w 2991693"/>
              <a:gd name="connsiteY8" fmla="*/ 2548321 h 2651787"/>
              <a:gd name="connsiteX9" fmla="*/ 25866 w 2991693"/>
              <a:gd name="connsiteY9" fmla="*/ 1433192 h 2651787"/>
              <a:gd name="connsiteX10" fmla="*/ 25866 w 2991693"/>
              <a:gd name="connsiteY10" fmla="*/ 1218596 h 2651787"/>
              <a:gd name="connsiteX11" fmla="*/ 669612 w 2991693"/>
              <a:gd name="connsiteY11" fmla="*/ 103466 h 2651787"/>
              <a:gd name="connsiteX12" fmla="*/ 853538 w 2991693"/>
              <a:gd name="connsiteY12" fmla="*/ 0 h 265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1693" h="2651787">
                <a:moveTo>
                  <a:pt x="853538" y="0"/>
                </a:moveTo>
                <a:cubicBezTo>
                  <a:pt x="2141030" y="0"/>
                  <a:pt x="2141030" y="0"/>
                  <a:pt x="2141030" y="0"/>
                </a:cubicBezTo>
                <a:cubicBezTo>
                  <a:pt x="2206170" y="0"/>
                  <a:pt x="2290471" y="45985"/>
                  <a:pt x="2324957" y="103466"/>
                </a:cubicBezTo>
                <a:cubicBezTo>
                  <a:pt x="2968702" y="1218596"/>
                  <a:pt x="2968702" y="1218596"/>
                  <a:pt x="2968702" y="1218596"/>
                </a:cubicBezTo>
                <a:cubicBezTo>
                  <a:pt x="2999357" y="1279909"/>
                  <a:pt x="2999357" y="1371878"/>
                  <a:pt x="2968702" y="1433192"/>
                </a:cubicBezTo>
                <a:cubicBezTo>
                  <a:pt x="2324957" y="2548321"/>
                  <a:pt x="2324957" y="2548321"/>
                  <a:pt x="2324957" y="2548321"/>
                </a:cubicBezTo>
                <a:cubicBezTo>
                  <a:pt x="2290471" y="2605803"/>
                  <a:pt x="2206170" y="2651787"/>
                  <a:pt x="2141030" y="2651787"/>
                </a:cubicBezTo>
                <a:lnTo>
                  <a:pt x="853538" y="2651787"/>
                </a:lnTo>
                <a:cubicBezTo>
                  <a:pt x="784566" y="2651787"/>
                  <a:pt x="700266" y="2605803"/>
                  <a:pt x="669612" y="2548321"/>
                </a:cubicBezTo>
                <a:cubicBezTo>
                  <a:pt x="25866" y="1433192"/>
                  <a:pt x="25866" y="1433192"/>
                  <a:pt x="25866" y="1433192"/>
                </a:cubicBezTo>
                <a:cubicBezTo>
                  <a:pt x="-8621" y="1371878"/>
                  <a:pt x="-8621" y="1279909"/>
                  <a:pt x="25866" y="1218596"/>
                </a:cubicBezTo>
                <a:cubicBezTo>
                  <a:pt x="669612" y="103466"/>
                  <a:pt x="669612" y="103466"/>
                  <a:pt x="669612" y="103466"/>
                </a:cubicBezTo>
                <a:cubicBezTo>
                  <a:pt x="700266" y="45985"/>
                  <a:pt x="784566" y="0"/>
                  <a:pt x="853538" y="0"/>
                </a:cubicBezTo>
                <a:close/>
              </a:path>
            </a:pathLst>
          </a:custGeom>
          <a:ln w="50800" cmpd="sng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12" descr="Logo&#10;&#10;Description automatically generated">
            <a:extLst>
              <a:ext uri="{FF2B5EF4-FFF2-40B4-BE49-F238E27FC236}">
                <a16:creationId xmlns:a16="http://schemas.microsoft.com/office/drawing/2014/main" id="{F92C2A52-1BB9-6B1F-5646-F593B623B9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6294448" y="571972"/>
            <a:ext cx="2079571" cy="2065194"/>
          </a:xfrm>
          <a:prstGeom prst="rect">
            <a:avLst/>
          </a:prstGeom>
        </p:spPr>
      </p:pic>
      <p:sp useBgFill="1">
        <p:nvSpPr>
          <p:cNvPr id="36" name="Freeform: Shape 21">
            <a:extLst>
              <a:ext uri="{FF2B5EF4-FFF2-40B4-BE49-F238E27FC236}">
                <a16:creationId xmlns:a16="http://schemas.microsoft.com/office/drawing/2014/main" id="{0381C401-8AFE-4396-B195-C21EA1C7FB5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58854" y="4490695"/>
            <a:ext cx="2071275" cy="1835943"/>
          </a:xfrm>
          <a:custGeom>
            <a:avLst/>
            <a:gdLst>
              <a:gd name="connsiteX0" fmla="*/ 853538 w 2991693"/>
              <a:gd name="connsiteY0" fmla="*/ 0 h 2651787"/>
              <a:gd name="connsiteX1" fmla="*/ 2141030 w 2991693"/>
              <a:gd name="connsiteY1" fmla="*/ 0 h 2651787"/>
              <a:gd name="connsiteX2" fmla="*/ 2324957 w 2991693"/>
              <a:gd name="connsiteY2" fmla="*/ 103466 h 2651787"/>
              <a:gd name="connsiteX3" fmla="*/ 2968702 w 2991693"/>
              <a:gd name="connsiteY3" fmla="*/ 1218596 h 2651787"/>
              <a:gd name="connsiteX4" fmla="*/ 2968702 w 2991693"/>
              <a:gd name="connsiteY4" fmla="*/ 1433192 h 2651787"/>
              <a:gd name="connsiteX5" fmla="*/ 2324957 w 2991693"/>
              <a:gd name="connsiteY5" fmla="*/ 2548321 h 2651787"/>
              <a:gd name="connsiteX6" fmla="*/ 2141030 w 2991693"/>
              <a:gd name="connsiteY6" fmla="*/ 2651787 h 2651787"/>
              <a:gd name="connsiteX7" fmla="*/ 853538 w 2991693"/>
              <a:gd name="connsiteY7" fmla="*/ 2651787 h 2651787"/>
              <a:gd name="connsiteX8" fmla="*/ 669612 w 2991693"/>
              <a:gd name="connsiteY8" fmla="*/ 2548321 h 2651787"/>
              <a:gd name="connsiteX9" fmla="*/ 25866 w 2991693"/>
              <a:gd name="connsiteY9" fmla="*/ 1433192 h 2651787"/>
              <a:gd name="connsiteX10" fmla="*/ 25866 w 2991693"/>
              <a:gd name="connsiteY10" fmla="*/ 1218596 h 2651787"/>
              <a:gd name="connsiteX11" fmla="*/ 669612 w 2991693"/>
              <a:gd name="connsiteY11" fmla="*/ 103466 h 2651787"/>
              <a:gd name="connsiteX12" fmla="*/ 853538 w 2991693"/>
              <a:gd name="connsiteY12" fmla="*/ 0 h 2651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1693" h="2651787">
                <a:moveTo>
                  <a:pt x="853538" y="0"/>
                </a:moveTo>
                <a:cubicBezTo>
                  <a:pt x="2141030" y="0"/>
                  <a:pt x="2141030" y="0"/>
                  <a:pt x="2141030" y="0"/>
                </a:cubicBezTo>
                <a:cubicBezTo>
                  <a:pt x="2206170" y="0"/>
                  <a:pt x="2290471" y="45985"/>
                  <a:pt x="2324957" y="103466"/>
                </a:cubicBezTo>
                <a:cubicBezTo>
                  <a:pt x="2968702" y="1218596"/>
                  <a:pt x="2968702" y="1218596"/>
                  <a:pt x="2968702" y="1218596"/>
                </a:cubicBezTo>
                <a:cubicBezTo>
                  <a:pt x="2999357" y="1279909"/>
                  <a:pt x="2999357" y="1371878"/>
                  <a:pt x="2968702" y="1433192"/>
                </a:cubicBezTo>
                <a:cubicBezTo>
                  <a:pt x="2324957" y="2548321"/>
                  <a:pt x="2324957" y="2548321"/>
                  <a:pt x="2324957" y="2548321"/>
                </a:cubicBezTo>
                <a:cubicBezTo>
                  <a:pt x="2290471" y="2605803"/>
                  <a:pt x="2206170" y="2651787"/>
                  <a:pt x="2141030" y="2651787"/>
                </a:cubicBezTo>
                <a:lnTo>
                  <a:pt x="853538" y="2651787"/>
                </a:lnTo>
                <a:cubicBezTo>
                  <a:pt x="784566" y="2651787"/>
                  <a:pt x="700266" y="2605803"/>
                  <a:pt x="669612" y="2548321"/>
                </a:cubicBezTo>
                <a:cubicBezTo>
                  <a:pt x="25866" y="1433192"/>
                  <a:pt x="25866" y="1433192"/>
                  <a:pt x="25866" y="1433192"/>
                </a:cubicBezTo>
                <a:cubicBezTo>
                  <a:pt x="-8621" y="1371878"/>
                  <a:pt x="-8621" y="1279909"/>
                  <a:pt x="25866" y="1218596"/>
                </a:cubicBezTo>
                <a:cubicBezTo>
                  <a:pt x="669612" y="103466"/>
                  <a:pt x="669612" y="103466"/>
                  <a:pt x="669612" y="103466"/>
                </a:cubicBezTo>
                <a:cubicBezTo>
                  <a:pt x="700266" y="45985"/>
                  <a:pt x="784566" y="0"/>
                  <a:pt x="853538" y="0"/>
                </a:cubicBezTo>
                <a:close/>
              </a:path>
            </a:pathLst>
          </a:custGeom>
          <a:ln w="50800" cmpd="sng">
            <a:solidFill>
              <a:schemeClr val="tx1"/>
            </a:solidFill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199" y="3084625"/>
            <a:ext cx="4193655" cy="2927369"/>
          </a:xfrm>
        </p:spPr>
        <p:txBody>
          <a:bodyPr>
            <a:normAutofit/>
          </a:bodyPr>
          <a:lstStyle/>
          <a:p>
            <a:r>
              <a:rPr lang="en-GB" sz="1700"/>
              <a:t>Mae’r byd yn newid. Mae yna lawer o heriau newydd y bydd angen technoleg newydd a syniadau newydd arnynt. </a:t>
            </a:r>
          </a:p>
          <a:p>
            <a:r>
              <a:rPr lang="en-GB" sz="1700"/>
              <a:t>Mae angen yr wybodaeth, y sgiliau a’r profiadau ar eich plentyn i lwyddo. Bydd cwricwlwm ysgol eich plentyn yn helpu gyda hynny. </a:t>
            </a:r>
          </a:p>
          <a:p>
            <a:r>
              <a:rPr lang="en-GB" sz="1700"/>
              <a:t>Nid yw’r cwricwlwm yn ymwneud yn unig â’r hyn maen nhw’n ei ddysgu. Mae hefyd yn ymwneud â sut maen nhw’n dysgu a’r rhesymau pam maen nhw’n dysgu. </a:t>
            </a:r>
          </a:p>
          <a:p>
            <a:endParaRPr lang="en-GB" sz="1700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AFAE66D1-F9FA-8DBB-A5EF-D713740757F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>
            <a:off x="5591163" y="4805338"/>
            <a:ext cx="1206656" cy="1206656"/>
          </a:xfrm>
          <a:prstGeom prst="rect">
            <a:avLst/>
          </a:prstGeom>
        </p:spPr>
      </p:pic>
      <p:pic>
        <p:nvPicPr>
          <p:cNvPr id="4" name="Picture 5" descr="Computer Clipart Free Stock Photo - Public Domain Pictures">
            <a:extLst>
              <a:ext uri="{FF2B5EF4-FFF2-40B4-BE49-F238E27FC236}">
                <a16:creationId xmlns:a16="http://schemas.microsoft.com/office/drawing/2014/main" id="{85866952-DB20-D6D9-66EB-F10C9A5188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74961" y="3007469"/>
            <a:ext cx="3495382" cy="253886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A5E3D2B-E3E6-D05F-091D-10BD6070CB14}"/>
              </a:ext>
            </a:extLst>
          </p:cNvPr>
          <p:cNvSpPr txBox="1"/>
          <p:nvPr/>
        </p:nvSpPr>
        <p:spPr>
          <a:xfrm>
            <a:off x="9857707" y="6657945"/>
            <a:ext cx="2334293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9158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2B783EE-0239-4717-BBEA-8C9EAC61C8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345810"/>
            <a:ext cx="5120561" cy="1325563"/>
          </a:xfrm>
        </p:spPr>
        <p:txBody>
          <a:bodyPr>
            <a:normAutofit fontScale="90000"/>
          </a:bodyPr>
          <a:lstStyle/>
          <a:p>
            <a:r>
              <a:rPr lang="en-GB">
                <a:latin typeface="Algerian"/>
              </a:rPr>
              <a:t>Beth </a:t>
            </a:r>
            <a:r>
              <a:rPr lang="en-GB" err="1">
                <a:latin typeface="Algerian"/>
              </a:rPr>
              <a:t>yw’r</a:t>
            </a:r>
            <a:r>
              <a:rPr lang="en-GB">
                <a:latin typeface="Algerian"/>
              </a:rPr>
              <a:t> </a:t>
            </a:r>
            <a:r>
              <a:rPr lang="en-GB" err="1">
                <a:latin typeface="Algerian"/>
              </a:rPr>
              <a:t>cwricwlwm</a:t>
            </a:r>
            <a:r>
              <a:rPr lang="en-GB">
                <a:latin typeface="Algerian"/>
              </a:rPr>
              <a:t> </a:t>
            </a:r>
            <a:r>
              <a:rPr lang="en-GB" err="1">
                <a:latin typeface="Algerian"/>
              </a:rPr>
              <a:t>newydd</a:t>
            </a:r>
            <a:r>
              <a:rPr lang="en-GB">
                <a:latin typeface="Algerian"/>
              </a:rPr>
              <a:t>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228C11-9627-F089-5303-CC84FF309F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825625"/>
            <a:ext cx="5092194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1800">
                <a:latin typeface="Comic Sans MS" panose="030F0702030302020204" pitchFamily="66" charset="0"/>
                <a:cs typeface="Calibri"/>
              </a:rPr>
              <a:t>Byddwn yn creu ein cwricwlwm i Ysgol Bodhyfryd gyda'n gillydd.</a:t>
            </a:r>
          </a:p>
          <a:p>
            <a:r>
              <a:rPr lang="en-GB" sz="1800">
                <a:latin typeface="Comic Sans MS" panose="030F0702030302020204" pitchFamily="66" charset="0"/>
              </a:rPr>
              <a:t>Bydd cwricwlwm newydd eich plentyn yn cael ei ddylunio gan y disgbylion a’u hathrawon. Byddant yn cymryd rhan mewn gwersi creadigol sydd ag ystyr bywyd go iawn, yn myfyrio a meddwl am yr hyn maen nhw wedi’i ddysgu a symud ymlaen ac yn dysgu pynciau sy’n eu cysylltu â gweddill y byd. </a:t>
            </a:r>
          </a:p>
          <a:p>
            <a:r>
              <a:rPr lang="en-US" sz="1800">
                <a:latin typeface="Comic Sans MS" panose="030F0702030302020204" pitchFamily="66" charset="0"/>
                <a:cs typeface="Calibri"/>
              </a:rPr>
              <a:t>Beth syn bwysig i chi? Byddwn yn gofyn i chi, yr athrawon, rhieni a llywodraethwyr pa sgiliau a gwerthoedd sydd yn bwysig er mwyn ein paratoi ar gyfer y byd! 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7B99495-F43F-4D80-A44F-2CB4764EB9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0569" y="1364732"/>
            <a:ext cx="947488" cy="92178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6" descr="Logo&#10;&#10;Description automatically generated">
            <a:extLst>
              <a:ext uri="{FF2B5EF4-FFF2-40B4-BE49-F238E27FC236}">
                <a16:creationId xmlns:a16="http://schemas.microsoft.com/office/drawing/2014/main" id="{C7F01ABD-A4FB-D0F5-7470-8EC5CBBC07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59" b="2781"/>
          <a:stretch/>
        </p:blipFill>
        <p:spPr>
          <a:xfrm>
            <a:off x="7901259" y="2727729"/>
            <a:ext cx="4290741" cy="4130271"/>
          </a:xfrm>
          <a:custGeom>
            <a:avLst/>
            <a:gdLst/>
            <a:ahLst/>
            <a:cxnLst/>
            <a:rect l="l" t="t" r="r" b="b"/>
            <a:pathLst>
              <a:path w="4290741" h="4130271">
                <a:moveTo>
                  <a:pt x="2503809" y="0"/>
                </a:moveTo>
                <a:cubicBezTo>
                  <a:pt x="3157405" y="0"/>
                  <a:pt x="3752509" y="250434"/>
                  <a:pt x="4198398" y="660580"/>
                </a:cubicBezTo>
                <a:lnTo>
                  <a:pt x="4290741" y="751286"/>
                </a:lnTo>
                <a:lnTo>
                  <a:pt x="4290741" y="4130271"/>
                </a:lnTo>
                <a:lnTo>
                  <a:pt x="604508" y="4130271"/>
                </a:lnTo>
                <a:lnTo>
                  <a:pt x="461940" y="3953232"/>
                </a:lnTo>
                <a:cubicBezTo>
                  <a:pt x="171051" y="3544183"/>
                  <a:pt x="0" y="3043971"/>
                  <a:pt x="0" y="2503809"/>
                </a:cubicBezTo>
                <a:cubicBezTo>
                  <a:pt x="0" y="1120992"/>
                  <a:pt x="1120992" y="0"/>
                  <a:pt x="2503809" y="0"/>
                </a:cubicBezTo>
                <a:close/>
              </a:path>
            </a:pathLst>
          </a:custGeom>
        </p:spPr>
      </p:pic>
      <p:sp>
        <p:nvSpPr>
          <p:cNvPr id="22" name="Arc 21">
            <a:extLst>
              <a:ext uri="{FF2B5EF4-FFF2-40B4-BE49-F238E27FC236}">
                <a16:creationId xmlns:a16="http://schemas.microsoft.com/office/drawing/2014/main" id="{70BEB1E7-2F88-40BC-B73D-42E5B6F80BF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4759070" flipV="1">
            <a:off x="6034138" y="-673140"/>
            <a:ext cx="4021193" cy="4021193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40" r="2" b="21292"/>
          <a:stretch/>
        </p:blipFill>
        <p:spPr>
          <a:xfrm>
            <a:off x="6261607" y="1"/>
            <a:ext cx="3519312" cy="3007909"/>
          </a:xfrm>
          <a:custGeom>
            <a:avLst/>
            <a:gdLst/>
            <a:ahLst/>
            <a:cxnLst/>
            <a:rect l="l" t="t" r="r" b="b"/>
            <a:pathLst>
              <a:path w="3519312" h="3007909">
                <a:moveTo>
                  <a:pt x="519780" y="0"/>
                </a:moveTo>
                <a:lnTo>
                  <a:pt x="2999532" y="0"/>
                </a:lnTo>
                <a:lnTo>
                  <a:pt x="3003921" y="3989"/>
                </a:lnTo>
                <a:cubicBezTo>
                  <a:pt x="3322356" y="322424"/>
                  <a:pt x="3519312" y="762338"/>
                  <a:pt x="3519312" y="1248253"/>
                </a:cubicBezTo>
                <a:cubicBezTo>
                  <a:pt x="3519312" y="2220084"/>
                  <a:pt x="2731487" y="3007909"/>
                  <a:pt x="1759656" y="3007909"/>
                </a:cubicBezTo>
                <a:cubicBezTo>
                  <a:pt x="787826" y="3007909"/>
                  <a:pt x="0" y="2220084"/>
                  <a:pt x="0" y="1248253"/>
                </a:cubicBezTo>
                <a:cubicBezTo>
                  <a:pt x="0" y="762338"/>
                  <a:pt x="196957" y="322424"/>
                  <a:pt x="515392" y="3989"/>
                </a:cubicBezTo>
                <a:close/>
              </a:path>
            </a:pathLst>
          </a:cu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14D2771-86B1-DC94-B64A-C3E1833C1BB6}"/>
              </a:ext>
            </a:extLst>
          </p:cNvPr>
          <p:cNvSpPr txBox="1"/>
          <p:nvPr/>
        </p:nvSpPr>
        <p:spPr>
          <a:xfrm>
            <a:off x="4623758" y="-810883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1364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en-GB">
                <a:latin typeface="Algerian"/>
              </a:rPr>
              <a:t>Y </a:t>
            </a:r>
            <a:r>
              <a:rPr lang="en-GB" err="1">
                <a:latin typeface="Algerian"/>
              </a:rPr>
              <a:t>pedair</a:t>
            </a:r>
            <a:r>
              <a:rPr lang="en-GB">
                <a:latin typeface="Algerian"/>
              </a:rPr>
              <a:t> </a:t>
            </a:r>
            <a:r>
              <a:rPr lang="en-GB" err="1">
                <a:latin typeface="Algerian"/>
              </a:rPr>
              <a:t>diben</a:t>
            </a:r>
            <a:endParaRPr lang="en-GB">
              <a:latin typeface="Algeri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GB" sz="1800"/>
              <a:t>Mae’r pedwar diben yn sail i’r cwricwlwm a bydd yn sylfaen i bopeth maen nhw’n ei ddysgu. Bydd pob plentyn a pherson ifanc yn cael cefnogaeth i fod yn: </a:t>
            </a:r>
          </a:p>
          <a:p>
            <a:r>
              <a:rPr lang="en-GB" sz="1800"/>
              <a:t>Ddysgwyr uchelgeisiol, galluog sy’n barod i ddysgu gydol eu bywydau.</a:t>
            </a:r>
          </a:p>
          <a:p>
            <a:r>
              <a:rPr lang="en-GB" sz="1800"/>
              <a:t>Gyfranwyr mentrus, creadigol sy’n barod i chwarae rhan lawn mewn bywyd a gwaith.</a:t>
            </a:r>
          </a:p>
          <a:p>
            <a:r>
              <a:rPr lang="en-GB" sz="1800"/>
              <a:t>Ddinasyddion egwyddorol, gwybodus yn barod i gymryd rhan yng Nghymru a’r byd.</a:t>
            </a:r>
          </a:p>
          <a:p>
            <a:r>
              <a:rPr lang="en-GB" sz="1800"/>
              <a:t>Unigolion iach, hyderus sy’n barod i fyw bywyd cyflawn fel aelodau gwerthfawr o gymdeithas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E4E5E61-0C0F-08D7-FC44-BA49998AB9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769" r="21193" b="-1"/>
          <a:stretch/>
        </p:blipFill>
        <p:spPr>
          <a:xfrm>
            <a:off x="6750141" y="-2"/>
            <a:ext cx="5441859" cy="5654940"/>
          </a:xfrm>
          <a:custGeom>
            <a:avLst/>
            <a:gdLst/>
            <a:ahLst/>
            <a:cxnLst/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1526780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9558" y="321993"/>
            <a:ext cx="10515600" cy="1325563"/>
          </a:xfrm>
        </p:spPr>
        <p:txBody>
          <a:bodyPr/>
          <a:lstStyle/>
          <a:p>
            <a:r>
              <a:rPr lang="en-GB" err="1">
                <a:latin typeface="Algerian"/>
              </a:rPr>
              <a:t>Chwech</a:t>
            </a:r>
            <a:r>
              <a:rPr lang="en-GB">
                <a:latin typeface="Algerian"/>
              </a:rPr>
              <a:t> </a:t>
            </a:r>
            <a:r>
              <a:rPr lang="en-GB" err="1">
                <a:latin typeface="Algerian"/>
              </a:rPr>
              <a:t>maes</a:t>
            </a:r>
            <a:r>
              <a:rPr lang="en-GB">
                <a:latin typeface="Algerian"/>
              </a:rPr>
              <a:t> </a:t>
            </a:r>
            <a:r>
              <a:rPr lang="en-GB" err="1">
                <a:latin typeface="Algerian"/>
              </a:rPr>
              <a:t>dysgu</a:t>
            </a:r>
            <a:r>
              <a:rPr lang="en-GB">
                <a:latin typeface="Algerian"/>
              </a:rPr>
              <a:t> a </a:t>
            </a:r>
            <a:r>
              <a:rPr lang="en-GB" err="1">
                <a:latin typeface="Algerian"/>
              </a:rPr>
              <a:t>phrofiad</a:t>
            </a:r>
            <a:endParaRPr lang="en-GB">
              <a:latin typeface="Algerian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57C2255-93AD-E4E9-8F32-2F9E7A502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58983"/>
            <a:ext cx="9905999" cy="413221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GB" sz="2000" err="1">
                <a:latin typeface="Comic Sans MS"/>
              </a:rPr>
              <a:t>Mae’r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cwricwlwm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newydd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yn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ymwneud</a:t>
            </a:r>
            <a:r>
              <a:rPr lang="en-GB" sz="2000">
                <a:latin typeface="Comic Sans MS"/>
              </a:rPr>
              <a:t> â </a:t>
            </a:r>
            <a:r>
              <a:rPr lang="en-GB" sz="2000" err="1">
                <a:latin typeface="Comic Sans MS"/>
              </a:rPr>
              <a:t>chysylltu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dysgu</a:t>
            </a:r>
            <a:r>
              <a:rPr lang="en-GB" sz="2000">
                <a:latin typeface="Comic Sans MS"/>
              </a:rPr>
              <a:t>. Yn </a:t>
            </a:r>
            <a:r>
              <a:rPr lang="en-GB" sz="2000" err="1">
                <a:latin typeface="Comic Sans MS"/>
              </a:rPr>
              <a:t>ogystal</a:t>
            </a:r>
            <a:r>
              <a:rPr lang="en-GB" sz="2000">
                <a:latin typeface="Comic Sans MS"/>
              </a:rPr>
              <a:t> â </a:t>
            </a:r>
            <a:r>
              <a:rPr lang="en-GB" sz="2000" err="1">
                <a:latin typeface="Comic Sans MS"/>
              </a:rPr>
              <a:t>dysgu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sgiliau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llythrennedd</a:t>
            </a:r>
            <a:r>
              <a:rPr lang="en-GB" sz="2000">
                <a:latin typeface="Comic Sans MS"/>
              </a:rPr>
              <a:t>, </a:t>
            </a:r>
            <a:r>
              <a:rPr lang="en-GB" sz="2000" err="1">
                <a:latin typeface="Comic Sans MS"/>
              </a:rPr>
              <a:t>rhifedd</a:t>
            </a:r>
            <a:r>
              <a:rPr lang="en-GB" sz="2000">
                <a:latin typeface="Comic Sans MS"/>
              </a:rPr>
              <a:t> a </a:t>
            </a:r>
            <a:r>
              <a:rPr lang="en-GB" sz="2000" err="1">
                <a:latin typeface="Comic Sans MS"/>
              </a:rPr>
              <a:t>digidol</a:t>
            </a:r>
            <a:r>
              <a:rPr lang="en-GB" sz="2000">
                <a:latin typeface="Comic Sans MS"/>
              </a:rPr>
              <a:t>, </a:t>
            </a:r>
            <a:r>
              <a:rPr lang="en-GB" sz="2000" err="1">
                <a:latin typeface="Comic Sans MS"/>
              </a:rPr>
              <a:t>bydd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chwech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maes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dysgu</a:t>
            </a:r>
            <a:r>
              <a:rPr lang="en-GB" sz="2000">
                <a:latin typeface="Comic Sans MS"/>
              </a:rPr>
              <a:t> a </a:t>
            </a:r>
            <a:r>
              <a:rPr lang="en-GB" sz="2000" err="1">
                <a:latin typeface="Comic Sans MS"/>
              </a:rPr>
              <a:t>phrofiad</a:t>
            </a:r>
            <a:r>
              <a:rPr lang="en-GB" sz="2000">
                <a:latin typeface="Comic Sans MS"/>
              </a:rPr>
              <a:t> (</a:t>
            </a:r>
            <a:r>
              <a:rPr lang="en-GB" sz="2000" err="1">
                <a:latin typeface="Comic Sans MS"/>
              </a:rPr>
              <a:t>MDaPh</a:t>
            </a:r>
            <a:r>
              <a:rPr lang="en-GB" sz="2000">
                <a:latin typeface="Comic Sans MS"/>
              </a:rPr>
              <a:t>). </a:t>
            </a:r>
            <a:r>
              <a:rPr lang="en-GB" sz="2000" err="1">
                <a:latin typeface="Comic Sans MS"/>
              </a:rPr>
              <a:t>Efallai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na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fydd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eich</a:t>
            </a:r>
            <a:r>
              <a:rPr lang="en-GB" sz="2000">
                <a:latin typeface="Comic Sans MS"/>
              </a:rPr>
              <a:t> plant </a:t>
            </a:r>
            <a:r>
              <a:rPr lang="en-GB" sz="2000" err="1">
                <a:latin typeface="Comic Sans MS"/>
              </a:rPr>
              <a:t>yn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cael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gwersi</a:t>
            </a:r>
            <a:r>
              <a:rPr lang="en-GB" sz="2000">
                <a:latin typeface="Comic Sans MS"/>
              </a:rPr>
              <a:t> o dan </a:t>
            </a:r>
            <a:r>
              <a:rPr lang="en-GB" sz="2000" err="1">
                <a:latin typeface="Comic Sans MS"/>
              </a:rPr>
              <a:t>yr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enwau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yma</a:t>
            </a:r>
            <a:r>
              <a:rPr lang="en-GB" sz="2000">
                <a:latin typeface="Comic Sans MS"/>
              </a:rPr>
              <a:t>, </a:t>
            </a:r>
            <a:r>
              <a:rPr lang="en-GB" sz="2000" err="1">
                <a:latin typeface="Comic Sans MS"/>
              </a:rPr>
              <a:t>ond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mae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popeth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maen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nhw’n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ei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ddysgu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yn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cysylltu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â’r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ardaloedd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hyn</a:t>
            </a:r>
            <a:r>
              <a:rPr lang="en-GB" sz="2000">
                <a:latin typeface="Comic Sans MS"/>
              </a:rPr>
              <a:t>. </a:t>
            </a:r>
            <a:endParaRPr lang="en-GB" sz="2000">
              <a:latin typeface="Comic Sans MS" panose="030F0702030302020204" pitchFamily="66" charset="0"/>
            </a:endParaRPr>
          </a:p>
          <a:p>
            <a:r>
              <a:rPr lang="en-GB" sz="2000" err="1">
                <a:latin typeface="Comic Sans MS"/>
              </a:rPr>
              <a:t>Celfyddydau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Mynegiannol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Archwilio’r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celfyddydau</a:t>
            </a:r>
            <a:r>
              <a:rPr lang="en-GB" sz="2000">
                <a:latin typeface="Comic Sans MS"/>
              </a:rPr>
              <a:t> er </a:t>
            </a:r>
            <a:r>
              <a:rPr lang="en-GB" sz="2000" err="1">
                <a:latin typeface="Comic Sans MS"/>
              </a:rPr>
              <a:t>mwyn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iddyn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nhw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ddysgu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defnyddio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eu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gwybodaeth</a:t>
            </a:r>
            <a:r>
              <a:rPr lang="en-GB" sz="2000">
                <a:latin typeface="Comic Sans MS"/>
              </a:rPr>
              <a:t>, </a:t>
            </a:r>
            <a:r>
              <a:rPr lang="en-GB" sz="2000" err="1">
                <a:latin typeface="Comic Sans MS"/>
              </a:rPr>
              <a:t>eu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sgiliau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a’u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dychymyg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i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greu</a:t>
            </a:r>
            <a:r>
              <a:rPr lang="en-GB" sz="2000">
                <a:latin typeface="Comic Sans MS"/>
              </a:rPr>
              <a:t>. </a:t>
            </a:r>
            <a:r>
              <a:rPr lang="en-GB" sz="2000" err="1">
                <a:latin typeface="Comic Sans MS"/>
              </a:rPr>
              <a:t>Dysgu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i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werthfawrogi’r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celfyddydau</a:t>
            </a:r>
            <a:r>
              <a:rPr lang="en-GB" sz="2000">
                <a:latin typeface="Comic Sans MS"/>
              </a:rPr>
              <a:t> ac </a:t>
            </a:r>
            <a:r>
              <a:rPr lang="en-GB" sz="2000" err="1">
                <a:latin typeface="Comic Sans MS"/>
              </a:rPr>
              <a:t>i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fyfyrio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ar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eu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gwaith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eu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hunain</a:t>
            </a:r>
            <a:r>
              <a:rPr lang="en-GB" sz="2000">
                <a:latin typeface="Comic Sans MS"/>
              </a:rPr>
              <a:t>. </a:t>
            </a:r>
            <a:endParaRPr lang="en-GB" sz="2000">
              <a:latin typeface="Comic Sans MS" panose="030F0702030302020204" pitchFamily="66" charset="0"/>
            </a:endParaRPr>
          </a:p>
          <a:p>
            <a:r>
              <a:rPr lang="en-GB" sz="2000" err="1">
                <a:latin typeface="Comic Sans MS"/>
              </a:rPr>
              <a:t>Dyniaethau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Archwilio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hanes</a:t>
            </a:r>
            <a:r>
              <a:rPr lang="en-GB" sz="2000">
                <a:latin typeface="Comic Sans MS"/>
              </a:rPr>
              <a:t>, </a:t>
            </a:r>
            <a:r>
              <a:rPr lang="en-GB" sz="2000" err="1">
                <a:latin typeface="Comic Sans MS"/>
              </a:rPr>
              <a:t>daearyddiaeth</a:t>
            </a:r>
            <a:r>
              <a:rPr lang="en-GB" sz="2000">
                <a:latin typeface="Comic Sans MS"/>
              </a:rPr>
              <a:t>, </a:t>
            </a:r>
            <a:r>
              <a:rPr lang="en-GB" sz="2000" err="1">
                <a:latin typeface="Comic Sans MS"/>
              </a:rPr>
              <a:t>gwleidyddiaeth</a:t>
            </a:r>
            <a:r>
              <a:rPr lang="en-GB" sz="2000">
                <a:latin typeface="Comic Sans MS"/>
              </a:rPr>
              <a:t>, </a:t>
            </a:r>
            <a:r>
              <a:rPr lang="en-GB" sz="2000" err="1">
                <a:latin typeface="Comic Sans MS"/>
              </a:rPr>
              <a:t>crefyddau</a:t>
            </a:r>
            <a:r>
              <a:rPr lang="en-GB" sz="2000">
                <a:latin typeface="Comic Sans MS"/>
              </a:rPr>
              <a:t>, </a:t>
            </a:r>
            <a:r>
              <a:rPr lang="en-GB" sz="2000" err="1">
                <a:latin typeface="Comic Sans MS"/>
              </a:rPr>
              <a:t>busnesau</a:t>
            </a:r>
            <a:r>
              <a:rPr lang="en-GB" sz="2000">
                <a:latin typeface="Comic Sans MS"/>
              </a:rPr>
              <a:t>, </a:t>
            </a:r>
            <a:r>
              <a:rPr lang="en-GB" sz="2000" err="1">
                <a:latin typeface="Comic Sans MS"/>
              </a:rPr>
              <a:t>diwylliannau</a:t>
            </a:r>
            <a:r>
              <a:rPr lang="en-GB" sz="2000">
                <a:latin typeface="Comic Sans MS"/>
              </a:rPr>
              <a:t> a </a:t>
            </a:r>
            <a:r>
              <a:rPr lang="en-GB" sz="2000" err="1">
                <a:latin typeface="Comic Sans MS"/>
              </a:rPr>
              <a:t>chymdeithasau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yng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Nghymru</a:t>
            </a:r>
            <a:r>
              <a:rPr lang="en-GB" sz="2000">
                <a:latin typeface="Comic Sans MS"/>
              </a:rPr>
              <a:t> ac o </a:t>
            </a:r>
            <a:r>
              <a:rPr lang="en-GB" sz="2000" err="1">
                <a:latin typeface="Comic Sans MS"/>
              </a:rPr>
              <a:t>gwmpas</a:t>
            </a:r>
            <a:r>
              <a:rPr lang="en-GB" sz="2000">
                <a:latin typeface="Comic Sans MS"/>
              </a:rPr>
              <a:t> y </a:t>
            </a:r>
            <a:r>
              <a:rPr lang="en-GB" sz="2000" err="1">
                <a:latin typeface="Comic Sans MS"/>
              </a:rPr>
              <a:t>byd</a:t>
            </a:r>
            <a:r>
              <a:rPr lang="en-GB" sz="2000">
                <a:latin typeface="Comic Sans MS"/>
              </a:rPr>
              <a:t>. </a:t>
            </a:r>
            <a:endParaRPr lang="en-GB" sz="2000">
              <a:latin typeface="Comic Sans MS" panose="030F0702030302020204" pitchFamily="66" charset="0"/>
            </a:endParaRPr>
          </a:p>
          <a:p>
            <a:r>
              <a:rPr lang="en-GB" sz="2000" err="1">
                <a:latin typeface="Comic Sans MS"/>
              </a:rPr>
              <a:t>Gwyddoniaeth</a:t>
            </a:r>
            <a:r>
              <a:rPr lang="en-GB" sz="2000">
                <a:latin typeface="Comic Sans MS"/>
              </a:rPr>
              <a:t> a </a:t>
            </a:r>
            <a:r>
              <a:rPr lang="en-GB" sz="2000" err="1">
                <a:latin typeface="Comic Sans MS"/>
              </a:rPr>
              <a:t>Thechnoleg</a:t>
            </a:r>
            <a:r>
              <a:rPr lang="en-GB" sz="2000">
                <a:latin typeface="Comic Sans MS"/>
              </a:rPr>
              <a:t> Deall y </a:t>
            </a:r>
            <a:r>
              <a:rPr lang="en-GB" sz="2000" err="1">
                <a:latin typeface="Comic Sans MS"/>
              </a:rPr>
              <a:t>pwysigrwydd</a:t>
            </a:r>
            <a:r>
              <a:rPr lang="en-GB" sz="2000">
                <a:latin typeface="Comic Sans MS"/>
              </a:rPr>
              <a:t> o </a:t>
            </a:r>
            <a:r>
              <a:rPr lang="en-GB" sz="2000" err="1">
                <a:latin typeface="Comic Sans MS"/>
              </a:rPr>
              <a:t>wyddoniaeth</a:t>
            </a:r>
            <a:r>
              <a:rPr lang="en-GB" sz="2000">
                <a:latin typeface="Comic Sans MS"/>
              </a:rPr>
              <a:t> a </a:t>
            </a:r>
            <a:r>
              <a:rPr lang="en-GB" sz="2000" err="1">
                <a:latin typeface="Comic Sans MS"/>
              </a:rPr>
              <a:t>thechnoleg</a:t>
            </a:r>
            <a:r>
              <a:rPr lang="en-GB" sz="2000">
                <a:latin typeface="Comic Sans MS"/>
              </a:rPr>
              <a:t>. </a:t>
            </a:r>
            <a:r>
              <a:rPr lang="en-GB" sz="2000" err="1">
                <a:latin typeface="Comic Sans MS"/>
              </a:rPr>
              <a:t>Dysgu</a:t>
            </a:r>
            <a:r>
              <a:rPr lang="en-GB" sz="2000">
                <a:latin typeface="Comic Sans MS"/>
              </a:rPr>
              <a:t> am </a:t>
            </a:r>
            <a:r>
              <a:rPr lang="en-GB" sz="2000" err="1">
                <a:latin typeface="Comic Sans MS"/>
              </a:rPr>
              <a:t>ddylunio</a:t>
            </a:r>
            <a:r>
              <a:rPr lang="en-GB" sz="2000">
                <a:latin typeface="Comic Sans MS"/>
              </a:rPr>
              <a:t> a </a:t>
            </a:r>
            <a:r>
              <a:rPr lang="en-GB" sz="2000" err="1">
                <a:latin typeface="Comic Sans MS"/>
              </a:rPr>
              <a:t>pheirianneg</a:t>
            </a:r>
            <a:r>
              <a:rPr lang="en-GB" sz="2000">
                <a:latin typeface="Comic Sans MS"/>
              </a:rPr>
              <a:t>, </a:t>
            </a:r>
            <a:r>
              <a:rPr lang="en-GB" sz="2000" err="1">
                <a:latin typeface="Comic Sans MS"/>
              </a:rPr>
              <a:t>pethau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byw</a:t>
            </a:r>
            <a:r>
              <a:rPr lang="en-GB" sz="2000">
                <a:latin typeface="Comic Sans MS"/>
              </a:rPr>
              <a:t>, mater, </a:t>
            </a:r>
            <a:r>
              <a:rPr lang="en-GB" sz="2000" err="1">
                <a:latin typeface="Comic Sans MS"/>
              </a:rPr>
              <a:t>grymoedd</a:t>
            </a:r>
            <a:r>
              <a:rPr lang="en-GB" sz="2000">
                <a:latin typeface="Comic Sans MS"/>
              </a:rPr>
              <a:t> ac </a:t>
            </a:r>
            <a:r>
              <a:rPr lang="en-GB" sz="2000" err="1">
                <a:latin typeface="Comic Sans MS"/>
              </a:rPr>
              <a:t>egni</a:t>
            </a:r>
            <a:r>
              <a:rPr lang="en-GB" sz="2000">
                <a:latin typeface="Comic Sans MS"/>
              </a:rPr>
              <a:t> a </a:t>
            </a:r>
            <a:r>
              <a:rPr lang="en-GB" sz="2000" err="1">
                <a:latin typeface="Comic Sans MS"/>
              </a:rPr>
              <a:t>sut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mae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cyfrifiaduron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yn</a:t>
            </a:r>
            <a:r>
              <a:rPr lang="en-GB" sz="2000">
                <a:latin typeface="Comic Sans MS"/>
              </a:rPr>
              <a:t> </a:t>
            </a:r>
            <a:r>
              <a:rPr lang="en-GB" sz="2000" err="1">
                <a:latin typeface="Comic Sans MS"/>
              </a:rPr>
              <a:t>gweithio</a:t>
            </a:r>
            <a:r>
              <a:rPr lang="en-GB" sz="2000">
                <a:latin typeface="Comic Sans MS"/>
              </a:rPr>
              <a:t>. </a:t>
            </a:r>
            <a:endParaRPr lang="en-GB" sz="200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93850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>
                <a:latin typeface="Algerian"/>
              </a:rPr>
              <a:t>Chwech</a:t>
            </a:r>
            <a:r>
              <a:rPr lang="en-GB">
                <a:latin typeface="Algerian"/>
              </a:rPr>
              <a:t> </a:t>
            </a:r>
            <a:r>
              <a:rPr lang="en-GB" err="1">
                <a:latin typeface="Algerian"/>
              </a:rPr>
              <a:t>maes</a:t>
            </a:r>
            <a:r>
              <a:rPr lang="en-GB">
                <a:latin typeface="Algerian"/>
              </a:rPr>
              <a:t> </a:t>
            </a:r>
            <a:r>
              <a:rPr lang="en-GB" err="1">
                <a:latin typeface="Algerian"/>
              </a:rPr>
              <a:t>dysgu</a:t>
            </a:r>
            <a:r>
              <a:rPr lang="en-GB">
                <a:latin typeface="Algerian"/>
              </a:rPr>
              <a:t> a </a:t>
            </a:r>
            <a:r>
              <a:rPr lang="en-GB" err="1">
                <a:latin typeface="Algerian"/>
              </a:rPr>
              <a:t>phrofiad</a:t>
            </a:r>
            <a:endParaRPr lang="en-GB">
              <a:latin typeface="Algerian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57C2255-93AD-E4E9-8F32-2F9E7A502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58983"/>
            <a:ext cx="9905999" cy="4132218"/>
          </a:xfr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r>
              <a:rPr lang="en-GB" sz="4500" err="1">
                <a:latin typeface="Comic Sans MS" panose="030F0702030302020204" pitchFamily="66" charset="0"/>
              </a:rPr>
              <a:t>Mathemateg</a:t>
            </a:r>
            <a:r>
              <a:rPr lang="en-GB" sz="4500">
                <a:latin typeface="Comic Sans MS" panose="030F0702030302020204" pitchFamily="66" charset="0"/>
              </a:rPr>
              <a:t> a </a:t>
            </a:r>
            <a:r>
              <a:rPr lang="en-GB" sz="4500" err="1">
                <a:latin typeface="Comic Sans MS" panose="030F0702030302020204" pitchFamily="66" charset="0"/>
              </a:rPr>
              <a:t>Rhifedd</a:t>
            </a:r>
            <a:r>
              <a:rPr lang="en-GB" sz="4500">
                <a:latin typeface="Comic Sans MS" panose="030F0702030302020204" pitchFamily="66" charset="0"/>
              </a:rPr>
              <a:t> </a:t>
            </a:r>
            <a:r>
              <a:rPr lang="en-GB" sz="4500" err="1">
                <a:latin typeface="Comic Sans MS" panose="030F0702030302020204" pitchFamily="66" charset="0"/>
              </a:rPr>
              <a:t>Deall</a:t>
            </a:r>
            <a:r>
              <a:rPr lang="en-GB" sz="4500">
                <a:latin typeface="Comic Sans MS" panose="030F0702030302020204" pitchFamily="66" charset="0"/>
              </a:rPr>
              <a:t> </a:t>
            </a:r>
            <a:r>
              <a:rPr lang="en-GB" sz="4500" err="1">
                <a:latin typeface="Comic Sans MS" panose="030F0702030302020204" pitchFamily="66" charset="0"/>
              </a:rPr>
              <a:t>niferoedd</a:t>
            </a:r>
            <a:r>
              <a:rPr lang="en-GB" sz="4500">
                <a:latin typeface="Comic Sans MS" panose="030F0702030302020204" pitchFamily="66" charset="0"/>
              </a:rPr>
              <a:t>. </a:t>
            </a:r>
            <a:r>
              <a:rPr lang="en-GB" sz="4500" err="1">
                <a:latin typeface="Comic Sans MS" panose="030F0702030302020204" pitchFamily="66" charset="0"/>
              </a:rPr>
              <a:t>Defnyddio</a:t>
            </a:r>
            <a:r>
              <a:rPr lang="en-GB" sz="4500">
                <a:latin typeface="Comic Sans MS" panose="030F0702030302020204" pitchFamily="66" charset="0"/>
              </a:rPr>
              <a:t> </a:t>
            </a:r>
            <a:r>
              <a:rPr lang="en-GB" sz="4500" err="1">
                <a:latin typeface="Comic Sans MS" panose="030F0702030302020204" pitchFamily="66" charset="0"/>
              </a:rPr>
              <a:t>symbolau</a:t>
            </a:r>
            <a:r>
              <a:rPr lang="en-GB" sz="4500">
                <a:latin typeface="Comic Sans MS" panose="030F0702030302020204" pitchFamily="66" charset="0"/>
              </a:rPr>
              <a:t> </a:t>
            </a:r>
            <a:r>
              <a:rPr lang="en-GB" sz="4500" err="1">
                <a:latin typeface="Comic Sans MS" panose="030F0702030302020204" pitchFamily="66" charset="0"/>
              </a:rPr>
              <a:t>yn</a:t>
            </a:r>
            <a:r>
              <a:rPr lang="en-GB" sz="4500">
                <a:latin typeface="Comic Sans MS" panose="030F0702030302020204" pitchFamily="66" charset="0"/>
              </a:rPr>
              <a:t> </a:t>
            </a:r>
            <a:r>
              <a:rPr lang="en-GB" sz="4500" err="1">
                <a:latin typeface="Comic Sans MS" panose="030F0702030302020204" pitchFamily="66" charset="0"/>
              </a:rPr>
              <a:t>mathemateg</a:t>
            </a:r>
            <a:r>
              <a:rPr lang="en-GB" sz="4500">
                <a:latin typeface="Comic Sans MS" panose="030F0702030302020204" pitchFamily="66" charset="0"/>
              </a:rPr>
              <a:t>. </a:t>
            </a:r>
            <a:r>
              <a:rPr lang="en-GB" sz="4500" err="1">
                <a:latin typeface="Comic Sans MS" panose="030F0702030302020204" pitchFamily="66" charset="0"/>
              </a:rPr>
              <a:t>Archwilio</a:t>
            </a:r>
            <a:r>
              <a:rPr lang="en-GB" sz="4500">
                <a:latin typeface="Comic Sans MS" panose="030F0702030302020204" pitchFamily="66" charset="0"/>
              </a:rPr>
              <a:t> </a:t>
            </a:r>
            <a:r>
              <a:rPr lang="en-GB" sz="4500" err="1">
                <a:latin typeface="Comic Sans MS" panose="030F0702030302020204" pitchFamily="66" charset="0"/>
              </a:rPr>
              <a:t>siapiau</a:t>
            </a:r>
            <a:r>
              <a:rPr lang="en-GB" sz="4500">
                <a:latin typeface="Comic Sans MS" panose="030F0702030302020204" pitchFamily="66" charset="0"/>
              </a:rPr>
              <a:t> a </a:t>
            </a:r>
            <a:r>
              <a:rPr lang="en-GB" sz="4500" err="1">
                <a:latin typeface="Comic Sans MS" panose="030F0702030302020204" pitchFamily="66" charset="0"/>
              </a:rPr>
              <a:t>mesur</a:t>
            </a:r>
            <a:r>
              <a:rPr lang="en-GB" sz="4500">
                <a:latin typeface="Comic Sans MS" panose="030F0702030302020204" pitchFamily="66" charset="0"/>
              </a:rPr>
              <a:t>. </a:t>
            </a:r>
            <a:r>
              <a:rPr lang="en-GB" sz="4500" err="1">
                <a:latin typeface="Comic Sans MS" panose="030F0702030302020204" pitchFamily="66" charset="0"/>
              </a:rPr>
              <a:t>Dysgu</a:t>
            </a:r>
            <a:r>
              <a:rPr lang="en-GB" sz="4500">
                <a:latin typeface="Comic Sans MS" panose="030F0702030302020204" pitchFamily="66" charset="0"/>
              </a:rPr>
              <a:t> am </a:t>
            </a:r>
            <a:r>
              <a:rPr lang="en-GB" sz="4500" err="1">
                <a:latin typeface="Comic Sans MS" panose="030F0702030302020204" pitchFamily="66" charset="0"/>
              </a:rPr>
              <a:t>ystadegau</a:t>
            </a:r>
            <a:r>
              <a:rPr lang="en-GB" sz="4500">
                <a:latin typeface="Comic Sans MS" panose="030F0702030302020204" pitchFamily="66" charset="0"/>
              </a:rPr>
              <a:t> a </a:t>
            </a:r>
            <a:r>
              <a:rPr lang="en-GB" sz="4500" err="1">
                <a:latin typeface="Comic Sans MS" panose="030F0702030302020204" pitchFamily="66" charset="0"/>
              </a:rPr>
              <a:t>thebygolrwyd</a:t>
            </a:r>
            <a:endParaRPr lang="en-GB" sz="4500">
              <a:latin typeface="Comic Sans MS" panose="030F0702030302020204" pitchFamily="66" charset="0"/>
            </a:endParaRPr>
          </a:p>
          <a:p>
            <a:r>
              <a:rPr lang="en-GB" sz="4500" err="1">
                <a:latin typeface="Comic Sans MS" panose="030F0702030302020204" pitchFamily="66" charset="0"/>
              </a:rPr>
              <a:t>Iechyd</a:t>
            </a:r>
            <a:r>
              <a:rPr lang="en-GB" sz="4500">
                <a:latin typeface="Comic Sans MS" panose="030F0702030302020204" pitchFamily="66" charset="0"/>
              </a:rPr>
              <a:t> a </a:t>
            </a:r>
            <a:r>
              <a:rPr lang="en-GB" sz="4500" err="1">
                <a:latin typeface="Comic Sans MS" panose="030F0702030302020204" pitchFamily="66" charset="0"/>
              </a:rPr>
              <a:t>Lles</a:t>
            </a:r>
            <a:r>
              <a:rPr lang="en-GB" sz="4500">
                <a:latin typeface="Comic Sans MS" panose="030F0702030302020204" pitchFamily="66" charset="0"/>
              </a:rPr>
              <a:t> </a:t>
            </a:r>
            <a:r>
              <a:rPr lang="en-GB" sz="4500" err="1">
                <a:latin typeface="Comic Sans MS" panose="030F0702030302020204" pitchFamily="66" charset="0"/>
              </a:rPr>
              <a:t>Dysgu</a:t>
            </a:r>
            <a:r>
              <a:rPr lang="en-GB" sz="4500">
                <a:latin typeface="Comic Sans MS" panose="030F0702030302020204" pitchFamily="66" charset="0"/>
              </a:rPr>
              <a:t> am </a:t>
            </a:r>
            <a:r>
              <a:rPr lang="en-GB" sz="4500" err="1">
                <a:latin typeface="Comic Sans MS" panose="030F0702030302020204" pitchFamily="66" charset="0"/>
              </a:rPr>
              <a:t>fwyta’n</a:t>
            </a:r>
            <a:r>
              <a:rPr lang="en-GB" sz="4500">
                <a:latin typeface="Comic Sans MS" panose="030F0702030302020204" pitchFamily="66" charset="0"/>
              </a:rPr>
              <a:t> </a:t>
            </a:r>
            <a:r>
              <a:rPr lang="en-GB" sz="4500" err="1">
                <a:latin typeface="Comic Sans MS" panose="030F0702030302020204" pitchFamily="66" charset="0"/>
              </a:rPr>
              <a:t>iach</a:t>
            </a:r>
            <a:r>
              <a:rPr lang="en-GB" sz="4500">
                <a:latin typeface="Comic Sans MS" panose="030F0702030302020204" pitchFamily="66" charset="0"/>
              </a:rPr>
              <a:t> a </a:t>
            </a:r>
            <a:r>
              <a:rPr lang="en-GB" sz="4500" err="1">
                <a:latin typeface="Comic Sans MS" panose="030F0702030302020204" pitchFamily="66" charset="0"/>
              </a:rPr>
              <a:t>pherthnasoedd</a:t>
            </a:r>
            <a:r>
              <a:rPr lang="en-GB" sz="4500">
                <a:latin typeface="Comic Sans MS" panose="030F0702030302020204" pitchFamily="66" charset="0"/>
              </a:rPr>
              <a:t> </a:t>
            </a:r>
            <a:r>
              <a:rPr lang="en-GB" sz="4500" err="1">
                <a:latin typeface="Comic Sans MS" panose="030F0702030302020204" pitchFamily="66" charset="0"/>
              </a:rPr>
              <a:t>iach</a:t>
            </a:r>
            <a:r>
              <a:rPr lang="en-GB" sz="4500">
                <a:latin typeface="Comic Sans MS" panose="030F0702030302020204" pitchFamily="66" charset="0"/>
              </a:rPr>
              <a:t>. </a:t>
            </a:r>
            <a:r>
              <a:rPr lang="en-GB" sz="4500" err="1">
                <a:latin typeface="Comic Sans MS" panose="030F0702030302020204" pitchFamily="66" charset="0"/>
              </a:rPr>
              <a:t>Dysgu</a:t>
            </a:r>
            <a:r>
              <a:rPr lang="en-GB" sz="4500">
                <a:latin typeface="Comic Sans MS" panose="030F0702030302020204" pitchFamily="66" charset="0"/>
              </a:rPr>
              <a:t> </a:t>
            </a:r>
            <a:r>
              <a:rPr lang="en-GB" sz="4500" err="1">
                <a:latin typeface="Comic Sans MS" panose="030F0702030302020204" pitchFamily="66" charset="0"/>
              </a:rPr>
              <a:t>gwneud</a:t>
            </a:r>
            <a:r>
              <a:rPr lang="en-GB" sz="4500">
                <a:latin typeface="Comic Sans MS" panose="030F0702030302020204" pitchFamily="66" charset="0"/>
              </a:rPr>
              <a:t> </a:t>
            </a:r>
            <a:r>
              <a:rPr lang="en-GB" sz="4500" err="1">
                <a:latin typeface="Comic Sans MS" panose="030F0702030302020204" pitchFamily="66" charset="0"/>
              </a:rPr>
              <a:t>penderfyniadau</a:t>
            </a:r>
            <a:r>
              <a:rPr lang="en-GB" sz="4500">
                <a:latin typeface="Comic Sans MS" panose="030F0702030302020204" pitchFamily="66" charset="0"/>
              </a:rPr>
              <a:t> da a </a:t>
            </a:r>
            <a:r>
              <a:rPr lang="en-GB" sz="4500" err="1">
                <a:latin typeface="Comic Sans MS" panose="030F0702030302020204" pitchFamily="66" charset="0"/>
              </a:rPr>
              <a:t>delio</a:t>
            </a:r>
            <a:r>
              <a:rPr lang="en-GB" sz="4500">
                <a:latin typeface="Comic Sans MS" panose="030F0702030302020204" pitchFamily="66" charset="0"/>
              </a:rPr>
              <a:t> â </a:t>
            </a:r>
            <a:r>
              <a:rPr lang="en-GB" sz="4500" err="1">
                <a:latin typeface="Comic Sans MS" panose="030F0702030302020204" pitchFamily="66" charset="0"/>
              </a:rPr>
              <a:t>dylanwadau</a:t>
            </a:r>
            <a:r>
              <a:rPr lang="en-GB" sz="4500">
                <a:latin typeface="Comic Sans MS" panose="030F0702030302020204" pitchFamily="66" charset="0"/>
              </a:rPr>
              <a:t>. </a:t>
            </a:r>
            <a:r>
              <a:rPr lang="en-GB" sz="4500" err="1">
                <a:latin typeface="Comic Sans MS" panose="030F0702030302020204" pitchFamily="66" charset="0"/>
              </a:rPr>
              <a:t>Dysgu</a:t>
            </a:r>
            <a:r>
              <a:rPr lang="en-GB" sz="4500">
                <a:latin typeface="Comic Sans MS" panose="030F0702030302020204" pitchFamily="66" charset="0"/>
              </a:rPr>
              <a:t> </a:t>
            </a:r>
            <a:r>
              <a:rPr lang="en-GB" sz="4500" err="1">
                <a:latin typeface="Comic Sans MS" panose="030F0702030302020204" pitchFamily="66" charset="0"/>
              </a:rPr>
              <a:t>sut</a:t>
            </a:r>
            <a:r>
              <a:rPr lang="en-GB" sz="4500">
                <a:latin typeface="Comic Sans MS" panose="030F0702030302020204" pitchFamily="66" charset="0"/>
              </a:rPr>
              <a:t> </a:t>
            </a:r>
            <a:r>
              <a:rPr lang="en-GB" sz="4500" err="1">
                <a:latin typeface="Comic Sans MS" panose="030F0702030302020204" pitchFamily="66" charset="0"/>
              </a:rPr>
              <a:t>i</a:t>
            </a:r>
            <a:r>
              <a:rPr lang="en-GB" sz="4500">
                <a:latin typeface="Comic Sans MS" panose="030F0702030302020204" pitchFamily="66" charset="0"/>
              </a:rPr>
              <a:t> </a:t>
            </a:r>
            <a:r>
              <a:rPr lang="en-GB" sz="4500" err="1">
                <a:latin typeface="Comic Sans MS" panose="030F0702030302020204" pitchFamily="66" charset="0"/>
              </a:rPr>
              <a:t>edrych</a:t>
            </a:r>
            <a:r>
              <a:rPr lang="en-GB" sz="4500">
                <a:latin typeface="Comic Sans MS" panose="030F0702030302020204" pitchFamily="66" charset="0"/>
              </a:rPr>
              <a:t> </a:t>
            </a:r>
            <a:r>
              <a:rPr lang="en-GB" sz="4500" err="1">
                <a:latin typeface="Comic Sans MS" panose="030F0702030302020204" pitchFamily="66" charset="0"/>
              </a:rPr>
              <a:t>ar</a:t>
            </a:r>
            <a:r>
              <a:rPr lang="en-GB" sz="4500">
                <a:latin typeface="Comic Sans MS" panose="030F0702030302020204" pitchFamily="66" charset="0"/>
              </a:rPr>
              <a:t> </a:t>
            </a:r>
            <a:r>
              <a:rPr lang="en-GB" sz="4500" err="1">
                <a:latin typeface="Comic Sans MS" panose="030F0702030302020204" pitchFamily="66" charset="0"/>
              </a:rPr>
              <a:t>ôl</a:t>
            </a:r>
            <a:r>
              <a:rPr lang="en-GB" sz="4500">
                <a:latin typeface="Comic Sans MS" panose="030F0702030302020204" pitchFamily="66" charset="0"/>
              </a:rPr>
              <a:t> </a:t>
            </a:r>
            <a:r>
              <a:rPr lang="en-GB" sz="4500" err="1">
                <a:latin typeface="Comic Sans MS" panose="030F0702030302020204" pitchFamily="66" charset="0"/>
              </a:rPr>
              <a:t>eu</a:t>
            </a:r>
            <a:r>
              <a:rPr lang="en-GB" sz="4500">
                <a:latin typeface="Comic Sans MS" panose="030F0702030302020204" pitchFamily="66" charset="0"/>
              </a:rPr>
              <a:t> </a:t>
            </a:r>
            <a:r>
              <a:rPr lang="en-GB" sz="4500" err="1">
                <a:latin typeface="Comic Sans MS" panose="030F0702030302020204" pitchFamily="66" charset="0"/>
              </a:rPr>
              <a:t>hiechyd</a:t>
            </a:r>
            <a:r>
              <a:rPr lang="en-GB" sz="4500">
                <a:latin typeface="Comic Sans MS" panose="030F0702030302020204" pitchFamily="66" charset="0"/>
              </a:rPr>
              <a:t> </a:t>
            </a:r>
            <a:r>
              <a:rPr lang="en-GB" sz="4500" err="1">
                <a:latin typeface="Comic Sans MS" panose="030F0702030302020204" pitchFamily="66" charset="0"/>
              </a:rPr>
              <a:t>meddwl</a:t>
            </a:r>
            <a:r>
              <a:rPr lang="en-GB" sz="4500">
                <a:latin typeface="Comic Sans MS" panose="030F0702030302020204" pitchFamily="66" charset="0"/>
              </a:rPr>
              <a:t> a </a:t>
            </a:r>
            <a:r>
              <a:rPr lang="en-GB" sz="4500" err="1">
                <a:latin typeface="Comic Sans MS" panose="030F0702030302020204" pitchFamily="66" charset="0"/>
              </a:rPr>
              <a:t>lles</a:t>
            </a:r>
            <a:r>
              <a:rPr lang="en-GB" sz="4500">
                <a:latin typeface="Comic Sans MS" panose="030F0702030302020204" pitchFamily="66" charset="0"/>
              </a:rPr>
              <a:t> </a:t>
            </a:r>
            <a:r>
              <a:rPr lang="en-GB" sz="4500" err="1">
                <a:latin typeface="Comic Sans MS" panose="030F0702030302020204" pitchFamily="66" charset="0"/>
              </a:rPr>
              <a:t>emosiynol</a:t>
            </a:r>
            <a:r>
              <a:rPr lang="en-GB" sz="4500">
                <a:latin typeface="Comic Sans MS" panose="030F0702030302020204" pitchFamily="66" charset="0"/>
              </a:rPr>
              <a:t>.</a:t>
            </a:r>
          </a:p>
          <a:p>
            <a:r>
              <a:rPr lang="en-GB" sz="4500" err="1">
                <a:latin typeface="Comic Sans MS" panose="030F0702030302020204" pitchFamily="66" charset="0"/>
              </a:rPr>
              <a:t>Ieithoedd</a:t>
            </a:r>
            <a:r>
              <a:rPr lang="en-GB" sz="4500">
                <a:latin typeface="Comic Sans MS" panose="030F0702030302020204" pitchFamily="66" charset="0"/>
              </a:rPr>
              <a:t>, </a:t>
            </a:r>
            <a:r>
              <a:rPr lang="en-GB" sz="4500" err="1">
                <a:latin typeface="Comic Sans MS" panose="030F0702030302020204" pitchFamily="66" charset="0"/>
              </a:rPr>
              <a:t>Llythrennedd</a:t>
            </a:r>
            <a:r>
              <a:rPr lang="en-GB" sz="4500">
                <a:latin typeface="Comic Sans MS" panose="030F0702030302020204" pitchFamily="66" charset="0"/>
              </a:rPr>
              <a:t> a </a:t>
            </a:r>
            <a:r>
              <a:rPr lang="en-GB" sz="4500" err="1">
                <a:latin typeface="Comic Sans MS" panose="030F0702030302020204" pitchFamily="66" charset="0"/>
              </a:rPr>
              <a:t>Chyfathrebu</a:t>
            </a:r>
            <a:r>
              <a:rPr lang="en-GB" sz="4500">
                <a:latin typeface="Comic Sans MS" panose="030F0702030302020204" pitchFamily="66" charset="0"/>
              </a:rPr>
              <a:t> </a:t>
            </a:r>
            <a:r>
              <a:rPr lang="en-GB" sz="4500" err="1">
                <a:latin typeface="Comic Sans MS" panose="030F0702030302020204" pitchFamily="66" charset="0"/>
              </a:rPr>
              <a:t>Dysgu</a:t>
            </a:r>
            <a:r>
              <a:rPr lang="en-GB" sz="4500">
                <a:latin typeface="Comic Sans MS" panose="030F0702030302020204" pitchFamily="66" charset="0"/>
              </a:rPr>
              <a:t> am </a:t>
            </a:r>
            <a:r>
              <a:rPr lang="en-GB" sz="4500" err="1">
                <a:latin typeface="Comic Sans MS" panose="030F0702030302020204" pitchFamily="66" charset="0"/>
              </a:rPr>
              <a:t>ieithoedd</a:t>
            </a:r>
            <a:r>
              <a:rPr lang="en-GB" sz="4500">
                <a:latin typeface="Comic Sans MS" panose="030F0702030302020204" pitchFamily="66" charset="0"/>
              </a:rPr>
              <a:t>. </a:t>
            </a:r>
            <a:r>
              <a:rPr lang="en-GB" sz="4500" err="1">
                <a:latin typeface="Comic Sans MS" panose="030F0702030302020204" pitchFamily="66" charset="0"/>
              </a:rPr>
              <a:t>Deall</a:t>
            </a:r>
            <a:r>
              <a:rPr lang="en-GB" sz="4500">
                <a:latin typeface="Comic Sans MS" panose="030F0702030302020204" pitchFamily="66" charset="0"/>
              </a:rPr>
              <a:t> a </a:t>
            </a:r>
            <a:r>
              <a:rPr lang="en-GB" sz="4500" err="1">
                <a:latin typeface="Comic Sans MS" panose="030F0702030302020204" pitchFamily="66" charset="0"/>
              </a:rPr>
              <a:t>defnyddio’r</a:t>
            </a:r>
            <a:r>
              <a:rPr lang="en-GB" sz="4500">
                <a:latin typeface="Comic Sans MS" panose="030F0702030302020204" pitchFamily="66" charset="0"/>
              </a:rPr>
              <a:t> </a:t>
            </a:r>
            <a:r>
              <a:rPr lang="en-GB" sz="4500" err="1">
                <a:latin typeface="Comic Sans MS" panose="030F0702030302020204" pitchFamily="66" charset="0"/>
              </a:rPr>
              <a:t>Gymraeg</a:t>
            </a:r>
            <a:r>
              <a:rPr lang="en-GB" sz="4500">
                <a:latin typeface="Comic Sans MS" panose="030F0702030302020204" pitchFamily="66" charset="0"/>
              </a:rPr>
              <a:t>, </a:t>
            </a:r>
            <a:r>
              <a:rPr lang="en-GB" sz="4500" err="1">
                <a:latin typeface="Comic Sans MS" panose="030F0702030302020204" pitchFamily="66" charset="0"/>
              </a:rPr>
              <a:t>Saesneg</a:t>
            </a:r>
            <a:r>
              <a:rPr lang="en-GB" sz="4500">
                <a:latin typeface="Comic Sans MS" panose="030F0702030302020204" pitchFamily="66" charset="0"/>
              </a:rPr>
              <a:t> ac </a:t>
            </a:r>
            <a:r>
              <a:rPr lang="en-GB" sz="4500" err="1">
                <a:latin typeface="Comic Sans MS" panose="030F0702030302020204" pitchFamily="66" charset="0"/>
              </a:rPr>
              <a:t>ieithoedd</a:t>
            </a:r>
            <a:r>
              <a:rPr lang="en-GB" sz="4500">
                <a:latin typeface="Comic Sans MS" panose="030F0702030302020204" pitchFamily="66" charset="0"/>
              </a:rPr>
              <a:t> </a:t>
            </a:r>
            <a:r>
              <a:rPr lang="en-GB" sz="4500" err="1">
                <a:latin typeface="Comic Sans MS" panose="030F0702030302020204" pitchFamily="66" charset="0"/>
              </a:rPr>
              <a:t>rhyngwladol</a:t>
            </a:r>
            <a:r>
              <a:rPr lang="en-GB" sz="4500">
                <a:latin typeface="Comic Sans MS" panose="030F0702030302020204" pitchFamily="66" charset="0"/>
              </a:rPr>
              <a:t> </a:t>
            </a:r>
            <a:r>
              <a:rPr lang="en-GB" sz="4500" err="1">
                <a:latin typeface="Comic Sans MS" panose="030F0702030302020204" pitchFamily="66" charset="0"/>
              </a:rPr>
              <a:t>eraill</a:t>
            </a:r>
            <a:r>
              <a:rPr lang="en-GB" sz="4500">
                <a:latin typeface="Comic Sans MS" panose="030F0702030302020204" pitchFamily="66" charset="0"/>
              </a:rPr>
              <a:t>. </a:t>
            </a:r>
            <a:r>
              <a:rPr lang="en-GB" sz="4500" err="1">
                <a:latin typeface="Comic Sans MS" panose="030F0702030302020204" pitchFamily="66" charset="0"/>
              </a:rPr>
              <a:t>Deall</a:t>
            </a:r>
            <a:r>
              <a:rPr lang="en-GB" sz="4500">
                <a:latin typeface="Comic Sans MS" panose="030F0702030302020204" pitchFamily="66" charset="0"/>
              </a:rPr>
              <a:t> a </a:t>
            </a:r>
            <a:r>
              <a:rPr lang="en-GB" sz="4500" err="1">
                <a:latin typeface="Comic Sans MS" panose="030F0702030302020204" pitchFamily="66" charset="0"/>
              </a:rPr>
              <a:t>chreu</a:t>
            </a:r>
            <a:r>
              <a:rPr lang="en-GB" sz="4500">
                <a:latin typeface="Comic Sans MS" panose="030F0702030302020204" pitchFamily="66" charset="0"/>
              </a:rPr>
              <a:t> </a:t>
            </a:r>
            <a:r>
              <a:rPr lang="en-GB" sz="4500" err="1">
                <a:latin typeface="Comic Sans MS" panose="030F0702030302020204" pitchFamily="66" charset="0"/>
              </a:rPr>
              <a:t>llenyddiaeth</a:t>
            </a:r>
            <a:r>
              <a:rPr lang="en-GB" sz="450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en-US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8278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>
                <a:latin typeface="Algerian"/>
              </a:rPr>
              <a:t>Asesu</a:t>
            </a:r>
            <a:endParaRPr lang="en-GB">
              <a:latin typeface="Algeri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>
                <a:latin typeface="Comic Sans MS" panose="030F0702030302020204" pitchFamily="66" charset="0"/>
              </a:rPr>
              <a:t>Mae’r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cwricwlwm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newydd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yn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daith</a:t>
            </a:r>
            <a:r>
              <a:rPr lang="en-GB" dirty="0">
                <a:latin typeface="Comic Sans MS" panose="030F0702030302020204" pitchFamily="66" charset="0"/>
              </a:rPr>
              <a:t> a </a:t>
            </a:r>
            <a:r>
              <a:rPr lang="en-GB" dirty="0" err="1">
                <a:latin typeface="Comic Sans MS" panose="030F0702030302020204" pitchFamily="66" charset="0"/>
              </a:rPr>
              <a:t>bydd</a:t>
            </a:r>
            <a:r>
              <a:rPr lang="en-GB" dirty="0">
                <a:latin typeface="Comic Sans MS" panose="030F0702030302020204" pitchFamily="66" charset="0"/>
              </a:rPr>
              <a:t> y </a:t>
            </a:r>
            <a:r>
              <a:rPr lang="en-GB" dirty="0" err="1">
                <a:latin typeface="Comic Sans MS" panose="030F0702030302020204" pitchFamily="66" charset="0"/>
              </a:rPr>
              <a:t>daith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dysgu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yn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wahanol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i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bawb</a:t>
            </a:r>
            <a:r>
              <a:rPr lang="en-GB" dirty="0">
                <a:latin typeface="Comic Sans MS" panose="030F0702030302020204" pitchFamily="66" charset="0"/>
              </a:rPr>
              <a:t>. </a:t>
            </a:r>
            <a:r>
              <a:rPr lang="en-GB" dirty="0" err="1">
                <a:latin typeface="Comic Sans MS" panose="030F0702030302020204" pitchFamily="66" charset="0"/>
              </a:rPr>
              <a:t>Bydd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adegau</a:t>
            </a:r>
            <a:r>
              <a:rPr lang="en-GB" dirty="0">
                <a:latin typeface="Comic Sans MS" panose="030F0702030302020204" pitchFamily="66" charset="0"/>
              </a:rPr>
              <a:t> pan meant </a:t>
            </a:r>
            <a:r>
              <a:rPr lang="en-GB" dirty="0" err="1">
                <a:latin typeface="Comic Sans MS" panose="030F0702030302020204" pitchFamily="66" charset="0"/>
              </a:rPr>
              <a:t>yn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symud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ymlaen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yn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gyflym</a:t>
            </a:r>
            <a:r>
              <a:rPr lang="en-GB" dirty="0">
                <a:latin typeface="Comic Sans MS" panose="030F0702030302020204" pitchFamily="66" charset="0"/>
              </a:rPr>
              <a:t>, </a:t>
            </a:r>
            <a:r>
              <a:rPr lang="en-GB" dirty="0" err="1">
                <a:latin typeface="Comic Sans MS" panose="030F0702030302020204" pitchFamily="66" charset="0"/>
              </a:rPr>
              <a:t>yn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arafu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i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sicrhau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eu</a:t>
            </a:r>
            <a:r>
              <a:rPr lang="en-GB" dirty="0">
                <a:latin typeface="Comic Sans MS" panose="030F0702030302020204" pitchFamily="66" charset="0"/>
              </a:rPr>
              <a:t> bod </a:t>
            </a:r>
            <a:r>
              <a:rPr lang="en-GB" dirty="0" err="1">
                <a:latin typeface="Comic Sans MS" panose="030F0702030302020204" pitchFamily="66" charset="0"/>
              </a:rPr>
              <a:t>yn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deall</a:t>
            </a:r>
            <a:r>
              <a:rPr lang="en-GB" dirty="0">
                <a:latin typeface="Comic Sans MS" panose="030F0702030302020204" pitchFamily="66" charset="0"/>
              </a:rPr>
              <a:t> y </a:t>
            </a:r>
            <a:r>
              <a:rPr lang="en-GB" dirty="0" err="1">
                <a:latin typeface="Comic Sans MS" panose="030F0702030302020204" pitchFamily="66" charset="0"/>
              </a:rPr>
              <a:t>pwnc</a:t>
            </a:r>
            <a:r>
              <a:rPr lang="en-GB" dirty="0">
                <a:latin typeface="Comic Sans MS" panose="030F0702030302020204" pitchFamily="66" charset="0"/>
              </a:rPr>
              <a:t> a </a:t>
            </a:r>
            <a:r>
              <a:rPr lang="en-GB" dirty="0" err="1">
                <a:latin typeface="Comic Sans MS" panose="030F0702030302020204" pitchFamily="66" charset="0"/>
              </a:rPr>
              <a:t>weithiau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yn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cymryd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troad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oherwydd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eu</a:t>
            </a:r>
            <a:r>
              <a:rPr lang="en-GB" dirty="0">
                <a:latin typeface="Comic Sans MS" panose="030F0702030302020204" pitchFamily="66" charset="0"/>
              </a:rPr>
              <a:t> bod </a:t>
            </a:r>
            <a:r>
              <a:rPr lang="en-GB" dirty="0" err="1">
                <a:latin typeface="Comic Sans MS" panose="030F0702030302020204" pitchFamily="66" charset="0"/>
              </a:rPr>
              <a:t>yn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darganfod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rhywbeth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sydd</a:t>
            </a:r>
            <a:r>
              <a:rPr lang="en-GB" dirty="0">
                <a:latin typeface="Comic Sans MS" panose="030F0702030302020204" pitchFamily="66" charset="0"/>
              </a:rPr>
              <a:t> o </a:t>
            </a:r>
            <a:r>
              <a:rPr lang="en-GB" dirty="0" err="1">
                <a:latin typeface="Comic Sans MS" panose="030F0702030302020204" pitchFamily="66" charset="0"/>
              </a:rPr>
              <a:t>ddiddordeb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iddynt</a:t>
            </a:r>
            <a:r>
              <a:rPr lang="en-GB" dirty="0">
                <a:latin typeface="Comic Sans MS" panose="030F0702030302020204" pitchFamily="66" charset="0"/>
              </a:rPr>
              <a:t>. </a:t>
            </a:r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dirty="0" err="1" smtClean="0">
                <a:latin typeface="Comic Sans MS" panose="030F0702030302020204" pitchFamily="66" charset="0"/>
              </a:rPr>
              <a:t>Nid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yw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symud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ymlaen</a:t>
            </a:r>
            <a:r>
              <a:rPr lang="en-GB" dirty="0">
                <a:latin typeface="Comic Sans MS" panose="030F0702030302020204" pitchFamily="66" charset="0"/>
              </a:rPr>
              <a:t> bob </a:t>
            </a:r>
            <a:r>
              <a:rPr lang="en-GB" dirty="0" err="1">
                <a:latin typeface="Comic Sans MS" panose="030F0702030302020204" pitchFamily="66" charset="0"/>
              </a:rPr>
              <a:t>amser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yn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gysylltiedig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â’u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hoedran</a:t>
            </a:r>
            <a:r>
              <a:rPr lang="en-GB" dirty="0">
                <a:latin typeface="Comic Sans MS" panose="030F0702030302020204" pitchFamily="66" charset="0"/>
              </a:rPr>
              <a:t>. Ni </a:t>
            </a:r>
            <a:r>
              <a:rPr lang="en-GB" dirty="0" err="1">
                <a:latin typeface="Comic Sans MS" panose="030F0702030302020204" pitchFamily="66" charset="0"/>
              </a:rPr>
              <a:t>fydd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yn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digwydd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yr</a:t>
            </a:r>
            <a:r>
              <a:rPr lang="en-GB" dirty="0">
                <a:latin typeface="Comic Sans MS" panose="030F0702030302020204" pitchFamily="66" charset="0"/>
              </a:rPr>
              <a:t> un </a:t>
            </a:r>
            <a:r>
              <a:rPr lang="en-GB" dirty="0" err="1">
                <a:latin typeface="Comic Sans MS" panose="030F0702030302020204" pitchFamily="66" charset="0"/>
              </a:rPr>
              <a:t>peth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ar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yr</a:t>
            </a:r>
            <a:r>
              <a:rPr lang="en-GB" dirty="0">
                <a:latin typeface="Comic Sans MS" panose="030F0702030302020204" pitchFamily="66" charset="0"/>
              </a:rPr>
              <a:t> un </a:t>
            </a:r>
            <a:r>
              <a:rPr lang="en-GB" dirty="0" err="1">
                <a:latin typeface="Comic Sans MS" panose="030F0702030302020204" pitchFamily="66" charset="0"/>
              </a:rPr>
              <a:t>pryd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i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bawb</a:t>
            </a:r>
            <a:r>
              <a:rPr lang="en-GB" dirty="0">
                <a:latin typeface="Comic Sans MS" panose="030F0702030302020204" pitchFamily="66" charset="0"/>
              </a:rPr>
              <a:t>. </a:t>
            </a:r>
            <a:r>
              <a:rPr lang="en-GB" dirty="0" err="1">
                <a:latin typeface="Comic Sans MS" panose="030F0702030302020204" pitchFamily="66" charset="0"/>
              </a:rPr>
              <a:t>Byddant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yn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symud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ymlaen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fel</a:t>
            </a:r>
            <a:r>
              <a:rPr lang="en-GB" dirty="0">
                <a:latin typeface="Comic Sans MS" panose="030F0702030302020204" pitchFamily="66" charset="0"/>
              </a:rPr>
              <a:t>: </a:t>
            </a:r>
          </a:p>
          <a:p>
            <a:r>
              <a:rPr lang="en-GB" dirty="0" err="1">
                <a:latin typeface="Comic Sans MS" panose="030F0702030302020204" pitchFamily="66" charset="0"/>
              </a:rPr>
              <a:t>mae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eu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gwybodaeth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yn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cynyddu</a:t>
            </a:r>
            <a:r>
              <a:rPr lang="en-GB" dirty="0">
                <a:latin typeface="Comic Sans MS" panose="030F0702030302020204" pitchFamily="66" charset="0"/>
              </a:rPr>
              <a:t>; </a:t>
            </a:r>
          </a:p>
          <a:p>
            <a:r>
              <a:rPr lang="en-GB" dirty="0" err="1">
                <a:latin typeface="Comic Sans MS" panose="030F0702030302020204" pitchFamily="66" charset="0"/>
              </a:rPr>
              <a:t>mae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eu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dealltwriaeth</a:t>
            </a:r>
            <a:r>
              <a:rPr lang="en-GB" dirty="0">
                <a:latin typeface="Comic Sans MS" panose="030F0702030302020204" pitchFamily="66" charset="0"/>
              </a:rPr>
              <a:t> o </a:t>
            </a:r>
            <a:r>
              <a:rPr lang="en-GB" dirty="0" err="1">
                <a:latin typeface="Comic Sans MS" panose="030F0702030302020204" pitchFamily="66" charset="0"/>
              </a:rPr>
              <a:t>bethau’n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dyfnhau</a:t>
            </a:r>
            <a:r>
              <a:rPr lang="en-GB" dirty="0">
                <a:latin typeface="Comic Sans MS" panose="030F0702030302020204" pitchFamily="66" charset="0"/>
              </a:rPr>
              <a:t>; </a:t>
            </a:r>
          </a:p>
          <a:p>
            <a:r>
              <a:rPr lang="en-GB" dirty="0" err="1">
                <a:latin typeface="Comic Sans MS" panose="030F0702030302020204" pitchFamily="66" charset="0"/>
              </a:rPr>
              <a:t>mae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eu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sgiliau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cyfathrebu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yn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tyfu</a:t>
            </a:r>
            <a:r>
              <a:rPr lang="en-GB" dirty="0">
                <a:latin typeface="Comic Sans MS" panose="030F0702030302020204" pitchFamily="66" charset="0"/>
              </a:rPr>
              <a:t>; </a:t>
            </a:r>
          </a:p>
          <a:p>
            <a:r>
              <a:rPr lang="en-GB" dirty="0" err="1">
                <a:latin typeface="Comic Sans MS" panose="030F0702030302020204" pitchFamily="66" charset="0"/>
              </a:rPr>
              <a:t>mae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eu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sgiliau’n</a:t>
            </a:r>
            <a:r>
              <a:rPr lang="en-GB" dirty="0">
                <a:latin typeface="Comic Sans MS" panose="030F0702030302020204" pitchFamily="66" charset="0"/>
              </a:rPr>
              <a:t> </a:t>
            </a:r>
            <a:r>
              <a:rPr lang="en-GB" dirty="0" err="1">
                <a:latin typeface="Comic Sans MS" panose="030F0702030302020204" pitchFamily="66" charset="0"/>
              </a:rPr>
              <a:t>gwella</a:t>
            </a:r>
            <a:r>
              <a:rPr lang="en-GB" dirty="0"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4" name="Picture 52">
            <a:extLst>
              <a:ext uri="{FF2B5EF4-FFF2-40B4-BE49-F238E27FC236}">
                <a16:creationId xmlns:a16="http://schemas.microsoft.com/office/drawing/2014/main" id="{A4D17DDC-BD18-0997-4737-C4A56DE36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 rot="20880000">
            <a:off x="6586746" y="185932"/>
            <a:ext cx="3402040" cy="1683947"/>
          </a:xfrm>
          <a:prstGeom prst="rect">
            <a:avLst/>
          </a:prstGeom>
        </p:spPr>
      </p:pic>
      <p:pic>
        <p:nvPicPr>
          <p:cNvPr id="5" name="Picture 6" descr="Footprints | Free Stock Photo | Illustration of green ...">
            <a:extLst>
              <a:ext uri="{FF2B5EF4-FFF2-40B4-BE49-F238E27FC236}">
                <a16:creationId xmlns:a16="http://schemas.microsoft.com/office/drawing/2014/main" id="{A7949A1E-38BF-7E6A-6EDB-A4C41A831E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">
            <a:off x="7354676" y="3988868"/>
            <a:ext cx="1866182" cy="1866182"/>
          </a:xfrm>
          <a:prstGeom prst="rect">
            <a:avLst/>
          </a:prstGeom>
        </p:spPr>
      </p:pic>
      <p:pic>
        <p:nvPicPr>
          <p:cNvPr id="6" name="Picture 6" descr="Footprints | Free Stock Photo | Illustration of green ...">
            <a:extLst>
              <a:ext uri="{FF2B5EF4-FFF2-40B4-BE49-F238E27FC236}">
                <a16:creationId xmlns:a16="http://schemas.microsoft.com/office/drawing/2014/main" id="{A7949A1E-38BF-7E6A-6EDB-A4C41A831E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">
            <a:off x="9308166" y="4123805"/>
            <a:ext cx="1866182" cy="1866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545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100</TotalTime>
  <Words>667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Algerian</vt:lpstr>
      <vt:lpstr>Arial</vt:lpstr>
      <vt:lpstr>Calibri</vt:lpstr>
      <vt:lpstr>Calibri Light</vt:lpstr>
      <vt:lpstr>Comic Sans MS</vt:lpstr>
      <vt:lpstr>Office Theme</vt:lpstr>
      <vt:lpstr>Cwricwlwm newydd I Gymru New curriculum for Wales</vt:lpstr>
      <vt:lpstr>Y cwricwlwm newydd</vt:lpstr>
      <vt:lpstr>Beth yw’r cwricwlwm newydd?</vt:lpstr>
      <vt:lpstr>Y pedair diben</vt:lpstr>
      <vt:lpstr>Chwech maes dysgu a phrofiad</vt:lpstr>
      <vt:lpstr>Chwech maes dysgu a phrofiad</vt:lpstr>
      <vt:lpstr>Asesu</vt:lpstr>
    </vt:vector>
  </TitlesOfParts>
  <Company>WrexhamCBC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Cwricwlwm newydd I Gymru</dc:title>
  <dc:creator>N Davies (Ysgol Bodhyfryd)</dc:creator>
  <cp:lastModifiedBy>N Davies (Ysgol Bodhyfryd)</cp:lastModifiedBy>
  <cp:revision>6</cp:revision>
  <cp:lastPrinted>2022-06-08T13:56:50Z</cp:lastPrinted>
  <dcterms:created xsi:type="dcterms:W3CDTF">2022-06-06T12:51:51Z</dcterms:created>
  <dcterms:modified xsi:type="dcterms:W3CDTF">2022-06-08T15:36:49Z</dcterms:modified>
</cp:coreProperties>
</file>